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5" r:id="rId49"/>
  </p:sldIdLst>
  <p:sldSz cx="12192000" cy="6858000"/>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 slajda">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sr-Latn-RS"/>
              <a:t>Kliknite i uredite naslov mastera</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r-Latn-RS"/>
              <a:t>Kliknite da biste uredili stil podnaslova mastera</a:t>
            </a:r>
            <a:endParaRPr lang="en-US" dirty="0"/>
          </a:p>
        </p:txBody>
      </p:sp>
      <p:sp>
        <p:nvSpPr>
          <p:cNvPr id="4" name="Date Placeholder 3"/>
          <p:cNvSpPr>
            <a:spLocks noGrp="1"/>
          </p:cNvSpPr>
          <p:nvPr>
            <p:ph type="dt" sz="half" idx="10"/>
          </p:nvPr>
        </p:nvSpPr>
        <p:spPr>
          <a:xfrm>
            <a:off x="7909561" y="4314328"/>
            <a:ext cx="2910840" cy="374642"/>
          </a:xfrm>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11"/>
          </p:nvPr>
        </p:nvSpPr>
        <p:spPr>
          <a:xfrm>
            <a:off x="1371600" y="4323845"/>
            <a:ext cx="6400800" cy="365125"/>
          </a:xfrm>
        </p:spPr>
        <p:txBody>
          <a:bodyPr/>
          <a:lstStyle/>
          <a:p>
            <a:endParaRPr lang="en-US" sz="2400" b="0" strike="noStrike" spc="-1">
              <a:latin typeface="Times New Roman"/>
            </a:endParaRPr>
          </a:p>
        </p:txBody>
      </p:sp>
      <p:sp>
        <p:nvSpPr>
          <p:cNvPr id="6" name="Slide Number Placeholder 5"/>
          <p:cNvSpPr>
            <a:spLocks noGrp="1"/>
          </p:cNvSpPr>
          <p:nvPr>
            <p:ph type="sldNum" sz="quarter" idx="12"/>
          </p:nvPr>
        </p:nvSpPr>
        <p:spPr>
          <a:xfrm>
            <a:off x="8077200" y="1430866"/>
            <a:ext cx="2743200"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996003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ska slika sa natpisom">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sr-Latn-RS"/>
              <a:t>Kliknite i uredite naslov mastera</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r-Latn-RS"/>
              <a:t>Kliknite na ikonu da dodate sliku</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2049763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Naslov i natpis">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sr-Latn-RS"/>
              <a:t>Kliknite i uredite naslov mastera</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a:xfrm>
            <a:off x="685800" y="379941"/>
            <a:ext cx="6991492" cy="365125"/>
          </a:xfrm>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a:xfrm>
            <a:off x="10862452" y="381000"/>
            <a:ext cx="643748"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4463888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 sa natpisom">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sr-Latn-RS"/>
              <a:t>Kliknite i uredite naslov mastera</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a:xfrm>
            <a:off x="685800" y="379941"/>
            <a:ext cx="6991492" cy="365125"/>
          </a:xfrm>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a:xfrm>
            <a:off x="10862452" y="381000"/>
            <a:ext cx="643748"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1156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Kartica sa imenom">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sr-Latn-RS"/>
              <a:t>Kliknite i uredite naslov mastera</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a:xfrm>
            <a:off x="685800" y="378883"/>
            <a:ext cx="6991492" cy="365125"/>
          </a:xfrm>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a:xfrm>
            <a:off x="10862452" y="381000"/>
            <a:ext cx="643748"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1186554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ne">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sr-Latn-RS"/>
              <a:t>Kliknite i uredite naslov mastera</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3" name="Date Placeholder 2"/>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4" name="Footer Placeholder 3"/>
          <p:cNvSpPr>
            <a:spLocks noGrp="1"/>
          </p:cNvSpPr>
          <p:nvPr>
            <p:ph type="ftr" sz="quarter" idx="11"/>
          </p:nvPr>
        </p:nvSpPr>
        <p:spPr/>
        <p:txBody>
          <a:bodyPr/>
          <a:lstStyle/>
          <a:p>
            <a:endParaRPr lang="en-US" sz="2400" b="0" strike="noStrike" spc="-1">
              <a:latin typeface="Times New Roman"/>
            </a:endParaRPr>
          </a:p>
        </p:txBody>
      </p:sp>
      <p:sp>
        <p:nvSpPr>
          <p:cNvPr id="5" name="Slide Number Placeholder 4"/>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6691730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one slik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sr-Latn-RS"/>
              <a:t>Kliknite i uredite naslov mastera</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r-Latn-RS"/>
              <a:t>Kliknite na ikonu da dodate sliku</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r-Latn-RS"/>
              <a:t>Kliknite na ikonu da dodate sliku</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r-Latn-RS"/>
              <a:t>Kliknite na ikonu da dodate sliku</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RS"/>
              <a:t>Kliknite da biste uredili stilove teksta mastera</a:t>
            </a:r>
          </a:p>
        </p:txBody>
      </p:sp>
      <p:sp>
        <p:nvSpPr>
          <p:cNvPr id="3" name="Date Placeholder 2"/>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4" name="Footer Placeholder 3"/>
          <p:cNvSpPr>
            <a:spLocks noGrp="1"/>
          </p:cNvSpPr>
          <p:nvPr>
            <p:ph type="ftr" sz="quarter" idx="11"/>
          </p:nvPr>
        </p:nvSpPr>
        <p:spPr/>
        <p:txBody>
          <a:bodyPr/>
          <a:lstStyle/>
          <a:p>
            <a:endParaRPr lang="en-US" sz="2400" b="0" strike="noStrike" spc="-1">
              <a:latin typeface="Times New Roman"/>
            </a:endParaRPr>
          </a:p>
        </p:txBody>
      </p:sp>
      <p:sp>
        <p:nvSpPr>
          <p:cNvPr id="5" name="Slide Number Placeholder 4"/>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4175530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t>Kliknite i uredite naslov mastera</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Date Placeholder 3"/>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11"/>
          </p:nvPr>
        </p:nvSpPr>
        <p:spPr/>
        <p:txBody>
          <a:bodyPr/>
          <a:lstStyle/>
          <a:p>
            <a:endParaRPr lang="en-US" sz="2400" b="0" strike="noStrike" spc="-1">
              <a:latin typeface="Times New Roman"/>
            </a:endParaRPr>
          </a:p>
        </p:txBody>
      </p:sp>
      <p:sp>
        <p:nvSpPr>
          <p:cNvPr id="6" name="Slide Number Placeholder 5"/>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14035393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kalni naslov i teks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sr-Latn-RS"/>
              <a:t>Kliknite i uredite naslov mastera</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11"/>
          </p:nvPr>
        </p:nvSpPr>
        <p:spPr>
          <a:xfrm>
            <a:off x="685800" y="381000"/>
            <a:ext cx="6991492" cy="365125"/>
          </a:xfrm>
        </p:spPr>
        <p:txBody>
          <a:bodyPr/>
          <a:lstStyle/>
          <a:p>
            <a:endParaRPr lang="en-US" sz="2400" b="0" strike="noStrike" spc="-1">
              <a:latin typeface="Times New Roman"/>
            </a:endParaRPr>
          </a:p>
        </p:txBody>
      </p:sp>
      <p:sp>
        <p:nvSpPr>
          <p:cNvPr id="6" name="Slide Number Placeholder 5"/>
          <p:cNvSpPr>
            <a:spLocks noGrp="1"/>
          </p:cNvSpPr>
          <p:nvPr>
            <p:ph type="sldNum" sz="quarter" idx="12"/>
          </p:nvPr>
        </p:nvSpPr>
        <p:spPr>
          <a:xfrm>
            <a:off x="10862452" y="381000"/>
            <a:ext cx="643748"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7390163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913680" y="618480"/>
            <a:ext cx="10364040" cy="1595880"/>
          </a:xfrm>
          <a:prstGeom prst="rect">
            <a:avLst/>
          </a:prstGeom>
        </p:spPr>
        <p:txBody>
          <a:bodyPr lIns="0" tIns="0" rIns="0" bIns="0" anchor="ctr">
            <a:spAutoFit/>
          </a:bodyPr>
          <a:lstStyle/>
          <a:p>
            <a:endParaRPr lang="en-US" sz="1800" b="0" strike="noStrike" spc="-1">
              <a:solidFill>
                <a:srgbClr val="FFFFFF"/>
              </a:solidFill>
              <a:latin typeface="Tw Cen MT"/>
            </a:endParaRPr>
          </a:p>
        </p:txBody>
      </p:sp>
      <p:sp>
        <p:nvSpPr>
          <p:cNvPr id="8" name="PlaceHolder 2"/>
          <p:cNvSpPr>
            <a:spLocks noGrp="1"/>
          </p:cNvSpPr>
          <p:nvPr>
            <p:ph type="subTitle"/>
          </p:nvPr>
        </p:nvSpPr>
        <p:spPr>
          <a:xfrm>
            <a:off x="913680" y="2367000"/>
            <a:ext cx="10363320" cy="3423600"/>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1584341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t>Kliknite i uredite naslov mastera</a:t>
            </a:r>
            <a:endParaRPr lang="en-US" dirty="0"/>
          </a:p>
        </p:txBody>
      </p:sp>
      <p:sp>
        <p:nvSpPr>
          <p:cNvPr id="3" name="Content Placeholder 2"/>
          <p:cNvSpPr>
            <a:spLocks noGrp="1"/>
          </p:cNvSpPr>
          <p:nvPr>
            <p:ph idx="1"/>
          </p:nvPr>
        </p:nvSpPr>
        <p:spPr/>
        <p:txBody>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Date Placeholder 3"/>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11"/>
          </p:nvPr>
        </p:nvSpPr>
        <p:spPr/>
        <p:txBody>
          <a:bodyPr/>
          <a:lstStyle/>
          <a:p>
            <a:endParaRPr lang="en-US" sz="2400" b="0" strike="noStrike" spc="-1">
              <a:latin typeface="Times New Roman"/>
            </a:endParaRPr>
          </a:p>
        </p:txBody>
      </p:sp>
      <p:sp>
        <p:nvSpPr>
          <p:cNvPr id="6" name="Slide Number Placeholder 5"/>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721085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eljka">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sr-Latn-RS"/>
              <a:t>Kliknite i uredite naslov mastera</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r-Latn-RS"/>
              <a:t>Kliknite da biste uredili stilove teksta mastera</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11"/>
          </p:nvPr>
        </p:nvSpPr>
        <p:spPr>
          <a:xfrm>
            <a:off x="685800" y="381001"/>
            <a:ext cx="6991492" cy="364065"/>
          </a:xfrm>
        </p:spPr>
        <p:txBody>
          <a:bodyPr/>
          <a:lstStyle/>
          <a:p>
            <a:endParaRPr lang="en-US" sz="2400" b="0" strike="noStrike" spc="-1">
              <a:latin typeface="Times New Roman"/>
            </a:endParaRPr>
          </a:p>
        </p:txBody>
      </p:sp>
      <p:sp>
        <p:nvSpPr>
          <p:cNvPr id="6" name="Slide Number Placeholder 5"/>
          <p:cNvSpPr>
            <a:spLocks noGrp="1"/>
          </p:cNvSpPr>
          <p:nvPr>
            <p:ph type="sldNum" sz="quarter" idx="12"/>
          </p:nvPr>
        </p:nvSpPr>
        <p:spPr>
          <a:xfrm>
            <a:off x="10862452" y="381000"/>
            <a:ext cx="643748" cy="365125"/>
          </a:xfrm>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594873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t>Kliknite i uredite naslov mastera</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5" name="Date Placeholder 4"/>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958615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sr-Latn-RS"/>
              <a:t>Kliknite i uredite naslov mastera</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4" name="Content Placeholder 3"/>
          <p:cNvSpPr>
            <a:spLocks noGrp="1"/>
          </p:cNvSpPr>
          <p:nvPr>
            <p:ph sz="half" idx="2"/>
          </p:nvPr>
        </p:nvSpPr>
        <p:spPr>
          <a:xfrm>
            <a:off x="685800" y="3132666"/>
            <a:ext cx="5311775" cy="3086019"/>
          </a:xfrm>
        </p:spPr>
        <p:txBody>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RS"/>
              <a:t>Kliknite da biste uredili stilove teksta mastera</a:t>
            </a:r>
          </a:p>
        </p:txBody>
      </p:sp>
      <p:sp>
        <p:nvSpPr>
          <p:cNvPr id="6" name="Content Placeholder 5"/>
          <p:cNvSpPr>
            <a:spLocks noGrp="1"/>
          </p:cNvSpPr>
          <p:nvPr>
            <p:ph sz="quarter" idx="4"/>
          </p:nvPr>
        </p:nvSpPr>
        <p:spPr>
          <a:xfrm>
            <a:off x="6172200" y="3132666"/>
            <a:ext cx="5334000" cy="3086019"/>
          </a:xfrm>
        </p:spPr>
        <p:txBody>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7" name="Date Placeholder 6"/>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8" name="Footer Placeholder 7"/>
          <p:cNvSpPr>
            <a:spLocks noGrp="1"/>
          </p:cNvSpPr>
          <p:nvPr>
            <p:ph type="ftr" sz="quarter" idx="11"/>
          </p:nvPr>
        </p:nvSpPr>
        <p:spPr/>
        <p:txBody>
          <a:bodyPr/>
          <a:lstStyle/>
          <a:p>
            <a:endParaRPr lang="en-US" sz="2400" b="0" strike="noStrike" spc="-1">
              <a:latin typeface="Times New Roman"/>
            </a:endParaRPr>
          </a:p>
        </p:txBody>
      </p:sp>
      <p:sp>
        <p:nvSpPr>
          <p:cNvPr id="9" name="Slide Number Placeholder 8"/>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2807369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a:t>Kliknite i uredite naslov mastera</a:t>
            </a:r>
            <a:endParaRPr lang="en-US" dirty="0"/>
          </a:p>
        </p:txBody>
      </p:sp>
      <p:sp>
        <p:nvSpPr>
          <p:cNvPr id="3" name="Date Placeholder 2"/>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4" name="Footer Placeholder 3"/>
          <p:cNvSpPr>
            <a:spLocks noGrp="1"/>
          </p:cNvSpPr>
          <p:nvPr>
            <p:ph type="ftr" sz="quarter" idx="11"/>
          </p:nvPr>
        </p:nvSpPr>
        <p:spPr/>
        <p:txBody>
          <a:bodyPr/>
          <a:lstStyle/>
          <a:p>
            <a:endParaRPr lang="en-US" sz="2400" b="0" strike="noStrike" spc="-1">
              <a:latin typeface="Times New Roman"/>
            </a:endParaRPr>
          </a:p>
        </p:txBody>
      </p:sp>
      <p:sp>
        <p:nvSpPr>
          <p:cNvPr id="5" name="Slide Number Placeholder 4"/>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611637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3" name="Footer Placeholder 2"/>
          <p:cNvSpPr>
            <a:spLocks noGrp="1"/>
          </p:cNvSpPr>
          <p:nvPr>
            <p:ph type="ftr" sz="quarter" idx="11"/>
          </p:nvPr>
        </p:nvSpPr>
        <p:spPr/>
        <p:txBody>
          <a:bodyPr/>
          <a:lstStyle/>
          <a:p>
            <a:endParaRPr lang="en-US" sz="2400" b="0" strike="noStrike" spc="-1">
              <a:latin typeface="Times New Roman"/>
            </a:endParaRPr>
          </a:p>
        </p:txBody>
      </p:sp>
      <p:sp>
        <p:nvSpPr>
          <p:cNvPr id="4" name="Slide Number Placeholder 3"/>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208478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a natpiso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sr-Latn-RS"/>
              <a:t>Kliknite i uredite naslov mastera</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742973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a natpisom">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sr-Latn-RS"/>
              <a:t>Kliknite i uredite naslov mastera</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r-Latn-RS"/>
              <a:t>Kliknite na ikonu da dodate sliku</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r-Latn-RS"/>
              <a:t>Kliknite da biste uredili stilove teksta mastera</a:t>
            </a:r>
          </a:p>
        </p:txBody>
      </p:sp>
      <p:sp>
        <p:nvSpPr>
          <p:cNvPr id="5" name="Date Placeholder 4"/>
          <p:cNvSpPr>
            <a:spLocks noGrp="1"/>
          </p:cNvSpPr>
          <p:nvPr>
            <p:ph type="dt" sz="half" idx="10"/>
          </p:nvPr>
        </p:nvSpPr>
        <p:spPr/>
        <p:txBody>
          <a:bodyPr/>
          <a:lstStyle/>
          <a:p>
            <a:pPr algn="r">
              <a:lnSpc>
                <a:spcPct val="100000"/>
              </a:lnSpc>
            </a:pPr>
            <a:fld id="{B84C9BAB-A004-4DCC-B62D-5355FFF6BCC5}"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6" name="Footer Placeholder 5"/>
          <p:cNvSpPr>
            <a:spLocks noGrp="1"/>
          </p:cNvSpPr>
          <p:nvPr>
            <p:ph type="ftr" sz="quarter" idx="11"/>
          </p:nvPr>
        </p:nvSpPr>
        <p:spPr/>
        <p:txBody>
          <a:bodyPr/>
          <a:lstStyle/>
          <a:p>
            <a:endParaRPr lang="en-US" sz="2400" b="0" strike="noStrike" spc="-1">
              <a:latin typeface="Times New Roman"/>
            </a:endParaRPr>
          </a:p>
        </p:txBody>
      </p:sp>
      <p:sp>
        <p:nvSpPr>
          <p:cNvPr id="7" name="Slide Number Placeholder 6"/>
          <p:cNvSpPr>
            <a:spLocks noGrp="1"/>
          </p:cNvSpPr>
          <p:nvPr>
            <p:ph type="sldNum" sz="quarter" idx="12"/>
          </p:nvPr>
        </p:nvSpPr>
        <p:spPr/>
        <p:txBody>
          <a:bodyPr/>
          <a:lstStyle/>
          <a:p>
            <a:pPr algn="r">
              <a:lnSpc>
                <a:spcPct val="100000"/>
              </a:lnSpc>
            </a:pPr>
            <a:fld id="{5DEAF837-DB4E-4354-A7F0-99344BC4C387}"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3900696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sr-Latn-RS"/>
              <a:t>Kliknite i uredite naslov mastera</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sr-Latn-RS"/>
              <a:t>Kliknite da biste uredili stilove teksta mastera</a:t>
            </a:r>
          </a:p>
          <a:p>
            <a:pPr lvl="1"/>
            <a:r>
              <a:rPr lang="sr-Latn-RS"/>
              <a:t>Drugi nivo</a:t>
            </a:r>
          </a:p>
          <a:p>
            <a:pPr lvl="2"/>
            <a:r>
              <a:rPr lang="sr-Latn-RS"/>
              <a:t>Treći nivo</a:t>
            </a:r>
          </a:p>
          <a:p>
            <a:pPr lvl="3"/>
            <a:r>
              <a:rPr lang="sr-Latn-RS"/>
              <a:t>Četvrti nivo</a:t>
            </a:r>
          </a:p>
          <a:p>
            <a:pPr lvl="4"/>
            <a:r>
              <a:rPr lang="sr-Latn-RS"/>
              <a:t>Peti nivo</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lgn="r">
              <a:lnSpc>
                <a:spcPct val="100000"/>
              </a:lnSpc>
            </a:pPr>
            <a:fld id="{FEE9383D-9F87-4776-B32D-FE3ABCF7AC8F}" type="datetime">
              <a:rPr lang="en-US" sz="1000" b="0" strike="noStrike" spc="-1" smtClean="0">
                <a:solidFill>
                  <a:srgbClr val="FFFFFF"/>
                </a:solidFill>
                <a:latin typeface="Tw Cen MT"/>
              </a:rPr>
              <a:t>3/21/2021</a:t>
            </a:fld>
            <a:endParaRPr lang="en-US" sz="1000" b="0" strike="noStrike" spc="-1">
              <a:latin typeface="Times New Roman"/>
            </a:endParaRP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sz="2400" b="0" strike="noStrike" spc="-1">
              <a:latin typeface="Times New Roman"/>
            </a:endParaRP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lgn="r">
              <a:lnSpc>
                <a:spcPct val="100000"/>
              </a:lnSpc>
            </a:pPr>
            <a:fld id="{B710C4FB-2BE1-4DB1-BC51-2F3663C37079}" type="slidenum">
              <a:rPr lang="en-US" sz="1000" b="0" strike="noStrike" spc="-1" smtClean="0">
                <a:solidFill>
                  <a:srgbClr val="FFFFFF"/>
                </a:solidFill>
                <a:latin typeface="Tw Cen MT"/>
              </a:rPr>
              <a:t>‹#›</a:t>
            </a:fld>
            <a:endParaRPr lang="en-US" sz="1000" b="0" strike="noStrike" spc="-1">
              <a:latin typeface="Times New Roman"/>
            </a:endParaRPr>
          </a:p>
        </p:txBody>
      </p:sp>
    </p:spTree>
    <p:extLst>
      <p:ext uri="{BB962C8B-B14F-4D97-AF65-F5344CB8AC3E}">
        <p14:creationId xmlns:p14="http://schemas.microsoft.com/office/powerpoint/2010/main" val="1927401778"/>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extShape 1"/>
          <p:cNvSpPr txBox="1"/>
          <p:nvPr/>
        </p:nvSpPr>
        <p:spPr>
          <a:xfrm>
            <a:off x="1751040" y="1300680"/>
            <a:ext cx="8689680" cy="2508840"/>
          </a:xfrm>
          <a:prstGeom prst="rect">
            <a:avLst/>
          </a:prstGeom>
          <a:noFill/>
          <a:ln>
            <a:noFill/>
          </a:ln>
        </p:spPr>
        <p:txBody>
          <a:bodyPr anchor="b">
            <a:noAutofit/>
          </a:bodyPr>
          <a:lstStyle/>
          <a:p>
            <a:pPr algn="ctr">
              <a:lnSpc>
                <a:spcPct val="90000"/>
              </a:lnSpc>
            </a:pPr>
            <a:r>
              <a:rPr lang="en-US" sz="4800" b="0" strike="noStrike" cap="all" spc="-1">
                <a:solidFill>
                  <a:srgbClr val="FFFFFF"/>
                </a:solidFill>
                <a:latin typeface="Tw Cen MT"/>
              </a:rPr>
              <a:t>Recenziranje naučnih radova</a:t>
            </a:r>
            <a:endParaRPr lang="en-US" sz="4800" b="0" strike="noStrike" spc="-1">
              <a:solidFill>
                <a:srgbClr val="FFFFFF"/>
              </a:solidFill>
              <a:latin typeface="Tw Cen MT"/>
            </a:endParaRPr>
          </a:p>
        </p:txBody>
      </p:sp>
      <p:sp>
        <p:nvSpPr>
          <p:cNvPr id="87" name="TextShape 2"/>
          <p:cNvSpPr txBox="1"/>
          <p:nvPr/>
        </p:nvSpPr>
        <p:spPr>
          <a:xfrm>
            <a:off x="1751040" y="3886200"/>
            <a:ext cx="8689680" cy="1371240"/>
          </a:xfrm>
          <a:prstGeom prst="rect">
            <a:avLst/>
          </a:prstGeom>
          <a:noFill/>
          <a:ln>
            <a:noFill/>
          </a:ln>
        </p:spPr>
        <p:txBody>
          <a:bodyPr>
            <a:noAutofit/>
          </a:bodyPr>
          <a:lstStyle/>
          <a:p>
            <a:pPr algn="ctr">
              <a:lnSpc>
                <a:spcPct val="120000"/>
              </a:lnSpc>
              <a:spcBef>
                <a:spcPts val="1001"/>
              </a:spcBef>
            </a:pPr>
            <a:r>
              <a:rPr lang="en-US" sz="2200" b="0" strike="noStrike" cap="all" spc="-1">
                <a:solidFill>
                  <a:srgbClr val="BFBFBF"/>
                </a:solidFill>
                <a:latin typeface="Tw Cen MT"/>
              </a:rPr>
              <a:t>Doc. Dr Aleksandar cvetković</a:t>
            </a:r>
            <a:endParaRPr lang="en-US" sz="2200" b="0" strike="noStrike" spc="-1">
              <a:latin typeface="Arial"/>
            </a:endParaRPr>
          </a:p>
          <a:p>
            <a:pPr algn="ctr">
              <a:lnSpc>
                <a:spcPct val="120000"/>
              </a:lnSpc>
              <a:spcBef>
                <a:spcPts val="1001"/>
              </a:spcBef>
            </a:pPr>
            <a:r>
              <a:rPr lang="en-US" sz="2200" b="0" strike="noStrike" cap="all" spc="-1">
                <a:solidFill>
                  <a:srgbClr val="BFBFBF"/>
                </a:solidFill>
                <a:latin typeface="Tw Cen MT"/>
              </a:rPr>
              <a:t>Kragujevac mart 2021</a:t>
            </a:r>
            <a:endParaRPr lang="en-US" sz="22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Vrste recenziranja</a:t>
            </a:r>
            <a:endParaRPr lang="en-US" sz="3600" b="0" strike="noStrike" spc="-1">
              <a:solidFill>
                <a:srgbClr val="FFFFFF"/>
              </a:solidFill>
              <a:latin typeface="Tw Cen MT"/>
            </a:endParaRPr>
          </a:p>
        </p:txBody>
      </p:sp>
      <p:sp>
        <p:nvSpPr>
          <p:cNvPr id="105"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Dvostruko slepo („Double Blind“) recenziranje - Recenzenti ne znaju identitet autora, a ni autori ne znaju identitet recenzenata.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Vrste recenziranja</a:t>
            </a:r>
            <a:endParaRPr lang="en-US" sz="3600" b="0" strike="noStrike" spc="-1">
              <a:solidFill>
                <a:srgbClr val="FFFFFF"/>
              </a:solidFill>
              <a:latin typeface="Tw Cen MT"/>
            </a:endParaRPr>
          </a:p>
        </p:txBody>
      </p:sp>
      <p:sp>
        <p:nvSpPr>
          <p:cNvPr id="107"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Otvoreno („Open Review“) recenziranje – pri čemu je Ceo postupak otvoren, dakle I recenzentima je poznat identitet autora I autorima identitet recenzenata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transfer recenzije</a:t>
            </a:r>
          </a:p>
        </p:txBody>
      </p:sp>
      <p:sp>
        <p:nvSpPr>
          <p:cNvPr id="109"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Transfer recenzije („Transferable Review“) – ovo je poseban oblik jednostruko slepog recenziranja, kada urednik ili recenzent savetuje autoru da pokuša sa objavom u časopisu u kome po njegovom mišljenu ima više šansi za pozitivnu recenziju I objavljivanje rada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Kolaborativna recenzija</a:t>
            </a:r>
          </a:p>
        </p:txBody>
      </p:sp>
      <p:sp>
        <p:nvSpPr>
          <p:cNvPr id="111"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Kolaborativna recenzija („Collaborative Review“) – je postupak recenzije naučnog rada pri čemu dva ili više recenzenata zajednički procenjuju rad i sačinjavaju zajednički izveštaj i predlog o daljim postupcima u obradi/odbijanje, zahtevanje korekcije ili prihvatanje rada/ ili pak dva ili više recenzenata sarađuju sa autorima u poboljšanju I dopuni rada dok se ne ispune kriterijumi za publikovanje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Recenzije nakon publikovanja rada</a:t>
            </a:r>
          </a:p>
        </p:txBody>
      </p:sp>
      <p:sp>
        <p:nvSpPr>
          <p:cNvPr id="113"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Recenzije nakon publikovanja („Post Publication Review“) - je neka vrsta “postprecessing-a” u recenziranju koja se odvija nakon publikovanja, u obliku komentara, diskusija, foruma ili slično. Ovaj tip recenzije se odvija pod okom šire naučne, ali I laičke javnosti, tj. Javno je dostupan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14" name="CustomShape 1"/>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pic>
        <p:nvPicPr>
          <p:cNvPr id="116" name="Picture 2"/>
          <p:cNvPicPr/>
          <p:nvPr/>
        </p:nvPicPr>
        <p:blipFill>
          <a:blip r:embed="rId2"/>
          <a:stretch/>
        </p:blipFill>
        <p:spPr>
          <a:xfrm>
            <a:off x="5078160" y="1006920"/>
            <a:ext cx="6199920" cy="4386240"/>
          </a:xfrm>
          <a:prstGeom prst="rect">
            <a:avLst/>
          </a:prstGeom>
          <a:ln w="82440">
            <a:solidFill>
              <a:srgbClr val="EAEAEA"/>
            </a:solidFill>
            <a:miter/>
          </a:ln>
          <a:scene3d>
            <a:camera prst="orthographicFront"/>
            <a:lightRig rig="threePt" dir="t">
              <a:rot lat="0" lon="0" rev="2700000"/>
            </a:lightRig>
          </a:scene3d>
          <a:sp3d contourW="6350">
            <a:bevelT h="38100"/>
            <a:contourClr>
              <a:srgbClr val="C0C0C0"/>
            </a:contourClr>
          </a:sp3d>
        </p:spPr>
      </p:pic>
      <p:sp>
        <p:nvSpPr>
          <p:cNvPr id="118" name="TextShape 2"/>
          <p:cNvSpPr txBox="1"/>
          <p:nvPr/>
        </p:nvSpPr>
        <p:spPr>
          <a:xfrm>
            <a:off x="1184280" y="2318847"/>
            <a:ext cx="3893760" cy="1595880"/>
          </a:xfrm>
          <a:prstGeom prst="rect">
            <a:avLst/>
          </a:prstGeom>
          <a:noFill/>
          <a:ln>
            <a:noFill/>
          </a:ln>
        </p:spPr>
        <p:txBody>
          <a:bodyPr anchor="b">
            <a:normAutofit/>
          </a:bodyPr>
          <a:lstStyle/>
          <a:p>
            <a:pPr algn="ctr">
              <a:lnSpc>
                <a:spcPct val="90000"/>
              </a:lnSpc>
            </a:pPr>
            <a:r>
              <a:rPr lang="en-US" sz="3200" b="0" strike="noStrike" cap="all" spc="-1">
                <a:solidFill>
                  <a:srgbClr val="FFFFFF"/>
                </a:solidFill>
                <a:latin typeface="Tw Cen MT"/>
              </a:rPr>
              <a:t>Proces recenzije</a:t>
            </a:r>
            <a:endParaRPr lang="en-US" sz="3200" b="0" strike="noStrike" spc="-1">
              <a:solidFill>
                <a:srgbClr val="FFFFFF"/>
              </a:solidFill>
              <a:latin typeface="Tw Cen M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Komunikacija autora sa uredništvom</a:t>
            </a:r>
          </a:p>
        </p:txBody>
      </p:sp>
      <p:sp>
        <p:nvSpPr>
          <p:cNvPr id="120" name="TextShape 2"/>
          <p:cNvSpPr txBox="1"/>
          <p:nvPr/>
        </p:nvSpPr>
        <p:spPr>
          <a:xfrm>
            <a:off x="913680" y="2367000"/>
            <a:ext cx="10363320" cy="3423600"/>
          </a:xfrm>
          <a:prstGeom prst="rect">
            <a:avLst/>
          </a:prstGeom>
          <a:noFill/>
          <a:ln>
            <a:noFill/>
          </a:ln>
        </p:spPr>
        <p:txBody>
          <a:bodyPr>
            <a:normAutofit fontScale="975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Prvi korak u procesu obrade, Nakon što jedan od autora (corresponding author) u ime tima koji je realizovao istraživanje i pisanje rada stupi u komunikaciju sa uredništvom, se odvija tako što član uredništva časopisa zadužen za preliminarni pregled rada (često je to tehnički urednik) proverava da li je rad napisan u skladu sa Uputstvom za autore i tehničkim zahtevima časopisa ( format rada, font teksta, format figura, slika, tabela, grafikona, referenci). Rad može biti vraćen na korekciju ili odmah odbijen u slučaju grubih odstupanja od uputstva konkretnog časopisa za pisanje rada</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Inicijalna odluka urednika</a:t>
            </a:r>
          </a:p>
        </p:txBody>
      </p:sp>
      <p:sp>
        <p:nvSpPr>
          <p:cNvPr id="122" name="TextShape 2"/>
          <p:cNvSpPr txBox="1"/>
          <p:nvPr/>
        </p:nvSpPr>
        <p:spPr>
          <a:xfrm>
            <a:off x="913680" y="2367000"/>
            <a:ext cx="10363320" cy="3423600"/>
          </a:xfrm>
          <a:prstGeom prst="rect">
            <a:avLst/>
          </a:prstGeom>
          <a:noFill/>
          <a:ln>
            <a:noFill/>
          </a:ln>
        </p:spPr>
        <p:txBody>
          <a:bodyPr>
            <a:normAutofit fontScale="930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Urednik nakon pažljivog prvog pregleda rada donosi odluku da li će rad ići u dalji proces recenzije, a na osnovu lične procene o kvalitetu rada I njegovom značaju, kao I o adekvatnosti rada dijapazonu interesovanja samog časopisa.  razlozi da urednik odmah donese odluku da ne dozvoli da rad Ide u dalju proceduru su: “promašena “ tema, tj. Rad nije u skladu sa tematikom kojom se časopis bavi, nije tehnički korektan ili jednostavno urednik proceni da rad nema dovoljno značaja za širu naučnu javnost. Treba naglasiti da nakon odbijanja I korekcija prema navodima urednika I/ili recenzenata rad često može biti objavljen I u časopisu sa većim impakt faktorom (IF)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Izbor recenzenata</a:t>
            </a:r>
          </a:p>
        </p:txBody>
      </p:sp>
      <p:sp>
        <p:nvSpPr>
          <p:cNvPr id="124"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Način izbora adekvatih recenzenata je definisan politikom samog časopisa, a zavisi I od preferencija urednika. Pojedini časopisi nude autorima mogućnost da navedu I obrazlože izbor potencijalnih recenzenata, koji mogu ali ne moraju biti prihvaćeni. Ovakav način rada olakšava posao urednicima, ali nosi rizik od sukoba interesa I pristrasnosti, tako da su isključujući kriterijumi za predloge recenzenti koji su zapošljeni u ustanovama u kojima su sprovedena istraživanja, ukoliko imaju zajedničke radove sa autorima I slično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Recenzija naučnog rada</a:t>
            </a:r>
          </a:p>
        </p:txBody>
      </p:sp>
      <p:sp>
        <p:nvSpPr>
          <p:cNvPr id="126"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iako broj recenzija nije ograničen, odluka o dasljoj sudbini rada se najčešće donosi na osnovu dve izvršene recenzije. Kada je iz bilo kog razloga nemoguće dobiti drugu recenziju, urednici sami mogu preuzeti ulogu recenzenta, naravno ukoliko su dovoljno kompetentni za užu naučnu oblast. Ukoliko se dobiju dve recenzije sa oprečnim mišljenjima rad se šalje na treću recenziju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Pojam recenzije</a:t>
            </a:r>
            <a:endParaRPr lang="en-US" sz="3600" b="0" strike="noStrike" spc="-1">
              <a:solidFill>
                <a:srgbClr val="FFFFFF"/>
              </a:solidFill>
              <a:latin typeface="Tw Cen MT"/>
            </a:endParaRPr>
          </a:p>
        </p:txBody>
      </p:sp>
      <p:sp>
        <p:nvSpPr>
          <p:cNvPr id="89" name="TextShape 2"/>
          <p:cNvSpPr txBox="1"/>
          <p:nvPr/>
        </p:nvSpPr>
        <p:spPr>
          <a:xfrm>
            <a:off x="913680" y="2367000"/>
            <a:ext cx="10363320" cy="3423600"/>
          </a:xfrm>
          <a:prstGeom prst="rect">
            <a:avLst/>
          </a:prstGeom>
          <a:noFill/>
          <a:ln>
            <a:noFill/>
          </a:ln>
        </p:spPr>
        <p:txBody>
          <a:bodyPr>
            <a:noAutofit/>
          </a:bodyPr>
          <a:lstStyle/>
          <a:p>
            <a:pPr marL="228600" indent="-228240" algn="just">
              <a:lnSpc>
                <a:spcPct val="120000"/>
              </a:lnSpc>
              <a:spcBef>
                <a:spcPts val="1001"/>
              </a:spcBef>
              <a:buClr>
                <a:srgbClr val="FFFFFF"/>
              </a:buClr>
              <a:buFont typeface="Arial"/>
              <a:buChar char="•"/>
            </a:pPr>
            <a:r>
              <a:rPr lang="en-US" sz="2000" b="0" strike="noStrike" cap="all" spc="-1">
                <a:solidFill>
                  <a:srgbClr val="FFFFFF"/>
                </a:solidFill>
                <a:latin typeface="Tw Cen MT"/>
              </a:rPr>
              <a:t>Recenziranje predstavlja postupak ocene naučnog rada  pre prezentacije naučnoj javnosti I publikovanja od strane eksperata za dotičnu oblast –recenzenata (eng. „Reviewer“ ili „Referee“)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Recenzija naučnog rada</a:t>
            </a:r>
          </a:p>
        </p:txBody>
      </p:sp>
      <p:sp>
        <p:nvSpPr>
          <p:cNvPr id="128"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Urednik potencijalnim mentorima šalje naslov rada I apstrakt, pa ukoliko je recenzent zainteresovan, omogućava mu se uvid u ceo rad (ukoliko je u pitanju dvostruko slepo recenziranje, bez podataka o autorima). Iz ovoga se vidi koliki je značaj dobro napisanog apstrakta, koji treba da zainteresuje prvo recenzenta, a kada bude publikovan I čitaoca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Recenzija naučnog rada</a:t>
            </a:r>
          </a:p>
        </p:txBody>
      </p:sp>
      <p:sp>
        <p:nvSpPr>
          <p:cNvPr id="130" name="TextShape 2"/>
          <p:cNvSpPr txBox="1"/>
          <p:nvPr/>
        </p:nvSpPr>
        <p:spPr>
          <a:xfrm>
            <a:off x="913680" y="2367000"/>
            <a:ext cx="10363320" cy="3423600"/>
          </a:xfrm>
          <a:prstGeom prst="rect">
            <a:avLst/>
          </a:prstGeom>
          <a:noFill/>
          <a:ln>
            <a:noFill/>
          </a:ln>
        </p:spPr>
        <p:txBody>
          <a:bodyPr>
            <a:normAutofit fontScale="930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na osnovu odluka recenzenata kao i na osnovu sopstvenog mišljenja, urednik donosi odluku o daljoj sudbinbi rada; da li će biti odmah odbijen, da li će se zahtevati od autora manje ili veće ispravke I dopune, ili će pak rad biti prihvaćen bez značajnih ispravki. Ukoliko su tražene izmene I dopune, korespondirajući autor ponovo podnosi rad u ispravljenom obliku, odgovarajući taksativno na svaku primedbu ispravkom u skladu sa zahtevom ili argumentovanom odbranom svog stava, a o prihvatanju rada odlučuju ili ponovo recenzenti I urednik ili sam urednik. Dakle, recenziranje rada je jedan dinamičan proces koji se može odvijati iz više krugova obrade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Oprečne recenzije</a:t>
            </a:r>
          </a:p>
        </p:txBody>
      </p:sp>
      <p:sp>
        <p:nvSpPr>
          <p:cNvPr id="13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Treba imati na umu da glavni urednik ima ekskluzivno pravo odbijanja ili prihvatanja rada za objavu, konkretno, ukoliko su izveštaji dva recenzenta oprečni, urednik može nezavisno od recenzenata doneti odluku o odbijanju, može se može prikloniti jednom od njih I prihvatiti rad za objavu ili pak zahtevati treću recenziju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Trensfer recenzije</a:t>
            </a:r>
          </a:p>
        </p:txBody>
      </p:sp>
      <p:sp>
        <p:nvSpPr>
          <p:cNvPr id="134" name="TextShape 2"/>
          <p:cNvSpPr txBox="1"/>
          <p:nvPr/>
        </p:nvSpPr>
        <p:spPr>
          <a:xfrm>
            <a:off x="913680" y="2367000"/>
            <a:ext cx="10363320" cy="3423600"/>
          </a:xfrm>
          <a:prstGeom prst="rect">
            <a:avLst/>
          </a:prstGeom>
          <a:noFill/>
          <a:ln>
            <a:noFill/>
          </a:ln>
        </p:spPr>
        <p:txBody>
          <a:bodyPr>
            <a:normAutofit fontScale="975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Pojedini časopisi koji pripadaju velikim grupacijama, najčešće visokorangirani u svojoj oblasti, sa visokim impakt faktorom mogu predložiti autorima da svoj rad sa recenzijama prikažu nižerangiranom časopisu iste grupacije za koji smatraju da ima više šansi da objavi rad sa takvom tematikom („Transferable Review“) . Smatra se da je korist obostrana, autor rad koji nije zadovoljavajućeg kvaliteta ili teme dobija priliku za objavu, a sa druge strane časopis koji ima tendenciju da udje na neku od prestižnih naučnih lista radi na kvantitetu. Treba imati na umu da ni to nije garancija za objavu rada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Uloga recenzenta</a:t>
            </a:r>
          </a:p>
        </p:txBody>
      </p:sp>
      <p:sp>
        <p:nvSpPr>
          <p:cNvPr id="136"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Da biste dobili priliku da recenzirate naučni rad, podrazumeva se da urednik ima dostupnu informaciju  na osnovu prethodno objavljenih radova I recenzija da vi spadate u red eksperata u dotičnoj naučnoj oblasti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Objektivnost recenzenta</a:t>
            </a:r>
          </a:p>
        </p:txBody>
      </p:sp>
      <p:sp>
        <p:nvSpPr>
          <p:cNvPr id="138"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Bez obzira da li je identitet recenzenta poznat autoru ili ne, i obrnuto; da li je u pitanju renomirani i priznati časopis ili naučnik ili pak mlad I nepoznat autor, a časopis nižerangiran u svojoj oblasti, recenzija mora biti bezuslovno poštena I objektivna. Takodje, ne sme biti diskriminacije po pitanju pripadnosti odredjenoj državi, instituciji, nacionalnosti, religiji, polu ili na osnovu bilo kakvog drugog kriterijuma osim strogo naučnog</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dirty="0" err="1">
                <a:solidFill>
                  <a:srgbClr val="FFFFFF"/>
                </a:solidFill>
                <a:latin typeface="Tw Cen MT"/>
              </a:rPr>
              <a:t>Odbijanje</a:t>
            </a:r>
            <a:r>
              <a:rPr lang="en-US" sz="3600" b="0" strike="noStrike" cap="all" spc="-1" dirty="0">
                <a:solidFill>
                  <a:srgbClr val="FFFFFF"/>
                </a:solidFill>
                <a:latin typeface="Tw Cen MT"/>
              </a:rPr>
              <a:t> </a:t>
            </a:r>
            <a:r>
              <a:rPr lang="en-US" sz="3600" b="0" strike="noStrike" cap="all" spc="-1" dirty="0" err="1">
                <a:solidFill>
                  <a:srgbClr val="FFFFFF"/>
                </a:solidFill>
                <a:latin typeface="Tw Cen MT"/>
              </a:rPr>
              <a:t>ponudjene</a:t>
            </a:r>
            <a:r>
              <a:rPr lang="en-US" sz="3600" b="0" strike="noStrike" cap="all" spc="-1" dirty="0">
                <a:solidFill>
                  <a:srgbClr val="FFFFFF"/>
                </a:solidFill>
                <a:latin typeface="Tw Cen MT"/>
              </a:rPr>
              <a:t> </a:t>
            </a:r>
            <a:r>
              <a:rPr lang="en-US" sz="3600" b="0" strike="noStrike" cap="all" spc="-1" dirty="0" err="1">
                <a:solidFill>
                  <a:srgbClr val="FFFFFF"/>
                </a:solidFill>
                <a:latin typeface="Tw Cen MT"/>
              </a:rPr>
              <a:t>recenzije</a:t>
            </a:r>
            <a:endParaRPr lang="en-US" sz="3600" b="0" strike="noStrike" cap="all" spc="-1" dirty="0">
              <a:solidFill>
                <a:srgbClr val="FFFFFF"/>
              </a:solidFill>
              <a:latin typeface="Tw Cen MT"/>
            </a:endParaRPr>
          </a:p>
        </p:txBody>
      </p:sp>
      <p:sp>
        <p:nvSpPr>
          <p:cNvPr id="140"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Cilj procesa recenzije je dobiti objektivni sud o naučnom radu. Lična poznanstva autora I recenzenata, kao I renome kako autora tako I institucija iz kojih dolaze često mogu biti ometajući faktor u donošenju objektivne procene. Ukoliko potencijalni recenzent smatra da postoje takvi uslovi, sasvim je korektno o tome izvestiti urednika I odbiti predloženo recenziranje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TextShape 1"/>
          <p:cNvSpPr txBox="1"/>
          <p:nvPr/>
        </p:nvSpPr>
        <p:spPr>
          <a:xfrm>
            <a:off x="913680" y="618480"/>
            <a:ext cx="10364040" cy="1595880"/>
          </a:xfrm>
          <a:prstGeom prst="rect">
            <a:avLst/>
          </a:prstGeom>
          <a:noFill/>
          <a:ln>
            <a:noFill/>
          </a:ln>
        </p:spPr>
        <p:txBody>
          <a:bodyPr anchor="ctr">
            <a:noAutofit/>
          </a:bodyPr>
          <a:lstStyle/>
          <a:p>
            <a:pPr algn="ctr"/>
            <a:r>
              <a:rPr lang="sr-Latn-RS" sz="3600" spc="-1" dirty="0">
                <a:solidFill>
                  <a:srgbClr val="FFFFFF"/>
                </a:solidFill>
                <a:latin typeface="Tw Cen MT"/>
              </a:rPr>
              <a:t>KOMPETENTNOST RECENZENTA</a:t>
            </a:r>
            <a:endParaRPr lang="en-US" sz="3600" b="0" strike="noStrike" spc="-1" dirty="0">
              <a:solidFill>
                <a:srgbClr val="FFFFFF"/>
              </a:solidFill>
              <a:latin typeface="Tw Cen MT"/>
            </a:endParaRPr>
          </a:p>
        </p:txBody>
      </p:sp>
      <p:sp>
        <p:nvSpPr>
          <p:cNvPr id="14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a:solidFill>
                  <a:srgbClr val="FFFFFF"/>
                </a:solidFill>
                <a:latin typeface="Tw Cen MT"/>
              </a:rPr>
              <a:t>Pre </a:t>
            </a:r>
            <a:r>
              <a:rPr lang="en-US" sz="2000" b="0" strike="noStrike" cap="all" spc="-1" dirty="0" err="1">
                <a:solidFill>
                  <a:srgbClr val="FFFFFF"/>
                </a:solidFill>
                <a:latin typeface="Tw Cen MT"/>
              </a:rPr>
              <a:t>nego</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ŠTO </a:t>
            </a:r>
            <a:r>
              <a:rPr lang="en-US" sz="2000" b="0" strike="noStrike" cap="all" spc="-1" dirty="0" err="1">
                <a:solidFill>
                  <a:srgbClr val="FFFFFF"/>
                </a:solidFill>
                <a:latin typeface="Tw Cen MT"/>
              </a:rPr>
              <a:t>prihvati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poziv</a:t>
            </a:r>
            <a:r>
              <a:rPr lang="en-US" sz="2000" b="0" strike="noStrike" cap="all" spc="-1" dirty="0">
                <a:solidFill>
                  <a:srgbClr val="FFFFFF"/>
                </a:solidFill>
                <a:latin typeface="Tw Cen MT"/>
              </a:rPr>
              <a:t> za </a:t>
            </a:r>
            <a:r>
              <a:rPr lang="en-US" sz="2000" b="0" strike="noStrike" cap="all" spc="-1" dirty="0" err="1">
                <a:solidFill>
                  <a:srgbClr val="FFFFFF"/>
                </a:solidFill>
                <a:latin typeface="Tw Cen MT"/>
              </a:rPr>
              <a:t>recenziranje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recenzent</a:t>
            </a:r>
            <a:r>
              <a:rPr lang="en-US" sz="2000" b="0" strike="noStrike" cap="all" spc="-1" dirty="0">
                <a:solidFill>
                  <a:srgbClr val="FFFFFF"/>
                </a:solidFill>
                <a:latin typeface="Tw Cen MT"/>
              </a:rPr>
              <a:t> mora </a:t>
            </a:r>
            <a:r>
              <a:rPr lang="sr-Latn-RS" sz="2000" b="0" strike="noStrike" cap="all" spc="-1" dirty="0">
                <a:solidFill>
                  <a:srgbClr val="FFFFFF"/>
                </a:solidFill>
                <a:latin typeface="Tw Cen MT"/>
              </a:rPr>
              <a:t>OBJEKTIVNO PROCENITI DA LI JE DOVOLJNO KOMPETENTANM, DA LI IMA DOVOLJNO ZNANJA I ISKUSTVA U DATOJ OBLASTI, ŠTO MORA BITI POTKREPLJENO PRETHODNOM OBJAVOM RADOVA I RECENZIJA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DANAS SU ČESTI MULTIDISIPLINARNI RADOVI KADA JEDAN RECENZENT NE MOŽE SVOJIM OPUSOM POKRITI SVE OBLASTI U RADU I TADA TREBA TRAŽITI DOPUNSKO MIŠLJENJE EKSPERATA</a:t>
            </a:r>
            <a:endParaRPr lang="en-US" sz="2000" b="0" strike="noStrike" cap="all" spc="-1" dirty="0">
              <a:solidFill>
                <a:srgbClr val="FFFFFF"/>
              </a:solidFill>
              <a:latin typeface="Tw Cen M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IZBOR RECENZENTA</a:t>
            </a:r>
            <a:endParaRPr lang="en-US" sz="3600" b="0" strike="noStrike" spc="-1" dirty="0">
              <a:solidFill>
                <a:srgbClr val="FFFFFF"/>
              </a:solidFill>
              <a:latin typeface="Tw Cen MT"/>
            </a:endParaRPr>
          </a:p>
        </p:txBody>
      </p:sp>
      <p:sp>
        <p:nvSpPr>
          <p:cNvPr id="144"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UREDNICI MORAJU BITI PAŽLJIVI I PRI IZBORU EVENTUALNIH RECENZENATA OBRATITI PAŽNJU O EVENTUALNOM SUKOBU INTERESA ILI LIČNIM ODNOSIMA AUTORA I RECENZENATA, ŠTO JE POGOTOVO TEŠKO U USKIM OBLASTIMA KOJIMA SE BAVI VRLO MALI BROJ INSTITUCIJA I POJEDINACA. GENERALNO, NE TREBA SLATI POZIV ZA RECENZIJU RECENZENTIMA KOJI RADE U ISTIM INSTITUCIJAMA, ILI UČESTVUJU NA ISTIM PROJEKTIMA SA AUTORIMA ILI UKOLIKO ZNAMO DA POSTOJE ANIMOZITETI NA STRUČNO ILI LIČNOM NIVOU. PREPORUČLJIVO JE BIRATI INTERNACIONALNE RECENZENTE</a:t>
            </a:r>
            <a:endParaRPr lang="en-US" sz="2000" b="0" strike="noStrike" cap="all" spc="-1" dirty="0">
              <a:solidFill>
                <a:srgbClr val="FFFFFF"/>
              </a:solidFill>
              <a:latin typeface="Tw Cen M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RECENZIRANJE NAUČNOG RADA</a:t>
            </a:r>
            <a:endParaRPr lang="en-US" sz="3600" b="0" strike="noStrike" spc="-1" dirty="0">
              <a:solidFill>
                <a:srgbClr val="FFFFFF"/>
              </a:solidFill>
              <a:latin typeface="Tw Cen MT"/>
            </a:endParaRPr>
          </a:p>
        </p:txBody>
      </p:sp>
      <p:sp>
        <p:nvSpPr>
          <p:cNvPr id="146"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Recenziranje</a:t>
            </a:r>
            <a:r>
              <a:rPr lang="en-US" sz="2000" b="0" strike="noStrike" cap="all" spc="-1" dirty="0">
                <a:solidFill>
                  <a:srgbClr val="FFFFFF"/>
                </a:solidFill>
                <a:latin typeface="Tw Cen MT"/>
              </a:rPr>
              <a:t> je </a:t>
            </a:r>
            <a:r>
              <a:rPr lang="sr-Latn-RS" sz="2000" b="0" strike="noStrike" cap="all" spc="-1" dirty="0">
                <a:solidFill>
                  <a:srgbClr val="FFFFFF"/>
                </a:solidFill>
                <a:latin typeface="Tw Cen MT"/>
              </a:rPr>
              <a:t>VEOMA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ozbiljan</a:t>
            </a:r>
            <a:r>
              <a:rPr lang="en-US" sz="2000" b="0" strike="noStrike" cap="all" spc="-1" dirty="0">
                <a:solidFill>
                  <a:srgbClr val="FFFFFF"/>
                </a:solidFill>
                <a:latin typeface="Tw Cen MT"/>
              </a:rPr>
              <a:t> i </a:t>
            </a:r>
            <a:r>
              <a:rPr lang="sr-Latn-RS" sz="2000" b="0" strike="noStrike" cap="all" spc="-1" dirty="0">
                <a:solidFill>
                  <a:srgbClr val="FFFFFF"/>
                </a:solidFill>
                <a:latin typeface="Tw Cen MT"/>
              </a:rPr>
              <a:t>ODGOVORAN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posao</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KOJI IZISKUJE DOSTA VREMENA I TRUDA I PORED TOGA ŠTO RECENZENTU ČINI ČAST ILI USLOV ZA DALJI AKADEMSKI NAPREDAK BILO RECENZENTA, BILO AUTORA, IPAK PREDSTAVLJA I IZVESNO OPTEREĆENJE. STOGA, UKOLIKO NEMATE DOVOLJNO VREMENA DA SE KOREKTNO POSVETITE RECENZIJI, BOLJE JE TO ODMAH STAVITI DO ZNANJA UREDNIKU</a:t>
            </a:r>
            <a:endParaRPr lang="en-US" sz="2000" b="0" strike="noStrike" cap="all" spc="-1" dirty="0">
              <a:solidFill>
                <a:srgbClr val="FFFFFF"/>
              </a:solidFill>
              <a:latin typeface="Tw Cen M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Recenzija naučnog rada</a:t>
            </a:r>
          </a:p>
        </p:txBody>
      </p:sp>
      <p:sp>
        <p:nvSpPr>
          <p:cNvPr id="91" name="TextShape 2"/>
          <p:cNvSpPr txBox="1"/>
          <p:nvPr/>
        </p:nvSpPr>
        <p:spPr>
          <a:xfrm>
            <a:off x="913680" y="2367000"/>
            <a:ext cx="10363320" cy="3423600"/>
          </a:xfrm>
          <a:prstGeom prst="rect">
            <a:avLst/>
          </a:prstGeom>
          <a:noFill/>
          <a:ln>
            <a:noFill/>
          </a:ln>
        </p:spPr>
        <p:txBody>
          <a:bodyPr>
            <a:norm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Recenzija rada je veoma odgovoran posao, kako u stručnom, tako I u moralnom smislu, te se od recenzenata očekuje da budu kompetentni, eksperti u odgovarajućoj oblasti i da poseduju dovoljno znanja i iskustva tako da mogu objektivno proceniti da li su u opisanom radu korišćena adekvatna metodologija istraživanja, da li su dobijeni rezultati tačni i pouzdani, diskusija rezultata logična i zasnovana na prethodnim znanjima I da li su nova saznanja I zaključci reproducibilni od strane drugih istraživačkih timova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OBJEKTIVNOST RECENZENTA</a:t>
            </a:r>
            <a:endParaRPr lang="en-US" sz="3600" b="0" strike="noStrike" spc="-1" dirty="0">
              <a:solidFill>
                <a:srgbClr val="FFFFFF"/>
              </a:solidFill>
              <a:latin typeface="Tw Cen MT"/>
            </a:endParaRPr>
          </a:p>
        </p:txBody>
      </p:sp>
      <p:sp>
        <p:nvSpPr>
          <p:cNvPr id="148"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RECENZENT  POPUT SUDIJE MORA DA IMA NEOTUĐIVO I NEPRIKOSNOVENO PRAVO DA OBJEKTIVNO PROCENI NAUČNI RAD, BEZ IKAKVIH SPOLJAŠNJIH UTICAJA, BEZ OBZIRA NA AUTORITET AUTORA ILI INSTITUCIJE U KOJOJ JE ISTRAŽIVANJE OBAVLJENO. NARAVNO, NJEGOVA OCENA MORA BITI PRAVIČNA I ZASNOVANA NA DOKAZIMA, A NIKAKO ZLOUPOTREBA AUTORITETA I ISKAZIVANJE HIRA. UKOLIKO JE RECENZENT </a:t>
            </a:r>
            <a:r>
              <a:rPr lang="en-US" sz="2000" b="0" strike="noStrike" cap="all" spc="-1" dirty="0" err="1">
                <a:solidFill>
                  <a:srgbClr val="FFFFFF"/>
                </a:solidFill>
                <a:latin typeface="Tw Cen MT"/>
              </a:rPr>
              <a:t>anoniman</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VEĆA JE VEROVATNOĆA DA SE POSTIGNE OBJEKTIVNOST PROCESA RECENZIJE, JOŠ JE BOLJE UKOLIKO JE RECENZIJA OBOSTRANO ANONIMNA</a:t>
            </a:r>
            <a:endParaRPr lang="en-US" sz="2000" b="0" strike="noStrike" cap="all" spc="-1" dirty="0">
              <a:solidFill>
                <a:srgbClr val="FFFFFF"/>
              </a:solidFill>
              <a:latin typeface="Tw Cen M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PROCES RECENZIJE</a:t>
            </a:r>
            <a:endParaRPr lang="en-US" sz="3600" b="0" strike="noStrike" spc="-1" dirty="0">
              <a:solidFill>
                <a:srgbClr val="FFFFFF"/>
              </a:solidFill>
              <a:latin typeface="Tw Cen MT"/>
            </a:endParaRPr>
          </a:p>
        </p:txBody>
      </p:sp>
      <p:sp>
        <p:nvSpPr>
          <p:cNvPr id="150"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RECENZIJA MORA POŠTOVATI NEKU VRSTU „PROFESIONALNE TAJNE“. O DETALJIMA RADA NE TREBA KOMUNICIRATI SA DRUGIM OSOBAMA, USTUPATI IM PODATKE ILI PAK KOMUNICIRATI SA AUTORIMA NEZVANIČNO I MIMO UREDNIŠTVA ČASOPISA</a:t>
            </a:r>
            <a:r>
              <a:rPr lang="en-US" sz="2000" b="0" strike="noStrike" cap="all" spc="-1" dirty="0">
                <a:solidFill>
                  <a:srgbClr val="FFFFFF"/>
                </a:solidFill>
                <a:latin typeface="Tw Cen MT"/>
              </a:rPr>
              <a:t>.</a:t>
            </a:r>
            <a:r>
              <a:rPr lang="sr-Latn-RS" sz="2000" b="0" strike="noStrike" cap="all" spc="-1" dirty="0">
                <a:solidFill>
                  <a:srgbClr val="FFFFFF"/>
                </a:solidFill>
                <a:latin typeface="Tw Cen MT"/>
              </a:rPr>
              <a:t> TO SVAKAKAO NWE ISKLJUČUJE STRUČNE KONSULTACIJE SA EKSPERTIMA IZ DOTIČNIH OBLASTI U CILJU ŠTO PROFESIONALNIJE OCENE NAUČNOG POSTUPKA</a:t>
            </a:r>
            <a:endParaRPr lang="en-US" sz="2000" b="0" strike="noStrike" cap="all" spc="-1" dirty="0">
              <a:solidFill>
                <a:srgbClr val="FFFFFF"/>
              </a:solidFill>
              <a:latin typeface="Tw Cen M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FORMAT RECENZIJE</a:t>
            </a:r>
            <a:endParaRPr lang="en-US" sz="3600" b="0" strike="noStrike" spc="-1" dirty="0">
              <a:solidFill>
                <a:srgbClr val="FFFFFF"/>
              </a:solidFill>
              <a:latin typeface="Tw Cen MT"/>
            </a:endParaRPr>
          </a:p>
        </p:txBody>
      </p:sp>
      <p:sp>
        <p:nvSpPr>
          <p:cNvPr id="15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POTREBNOJE RAD ILI BAR NEKE NJEGOVE DELOVE PROČITATI VIŠE PUTA I SVAKI STUDIOZNO PROUČITI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Konačna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recenzija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MORA BITI STRUČNA, JASNA, KONCIZNA, </a:t>
            </a:r>
            <a:r>
              <a:rPr lang="en-US" sz="2000" b="0" strike="noStrike" cap="all" spc="-1" dirty="0">
                <a:solidFill>
                  <a:srgbClr val="FFFFFF"/>
                </a:solidFill>
                <a:latin typeface="Tw Cen MT"/>
              </a:rPr>
              <a:t>ne </a:t>
            </a:r>
            <a:r>
              <a:rPr lang="en-US" sz="2000" b="0" strike="noStrike" cap="all" spc="-1" dirty="0" err="1">
                <a:solidFill>
                  <a:srgbClr val="FFFFFF"/>
                </a:solidFill>
                <a:latin typeface="Tw Cen MT"/>
              </a:rPr>
              <a:t>sme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gruba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omalovažavajuća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uvredljiva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zlonamerna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ali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snishodljiva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VEĆ OBJEKTIVNA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Cilj</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recenzije</a:t>
            </a:r>
            <a:r>
              <a:rPr lang="en-US" sz="2000" b="0" strike="noStrike" cap="all" spc="-1" dirty="0">
                <a:solidFill>
                  <a:srgbClr val="FFFFFF"/>
                </a:solidFill>
                <a:latin typeface="Tw Cen MT"/>
              </a:rPr>
              <a:t> je </a:t>
            </a:r>
            <a:r>
              <a:rPr lang="en-US" sz="2000" b="0" strike="noStrike" cap="all" spc="-1" dirty="0" err="1">
                <a:solidFill>
                  <a:srgbClr val="FFFFFF"/>
                </a:solidFill>
                <a:latin typeface="Tw Cen MT"/>
              </a:rPr>
              <a:t>konstruktivna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kritika</a:t>
            </a:r>
            <a:r>
              <a:rPr lang="sr-Latn-RS" sz="2000" b="0" strike="noStrike" cap="all" spc="-1" dirty="0">
                <a:solidFill>
                  <a:srgbClr val="FFFFFF"/>
                </a:solidFill>
                <a:latin typeface="Tw Cen MT"/>
              </a:rPr>
              <a:t> KOJA IMA ZA CILJ POBOLJŠANJE KVALITETA 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bila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pozitivna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negativna</a:t>
            </a:r>
            <a:endParaRPr lang="en-US" sz="2000" b="0" strike="noStrike" cap="all" spc="-1" dirty="0">
              <a:solidFill>
                <a:srgbClr val="FFFFFF"/>
              </a:solidFill>
              <a:latin typeface="Tw Cen M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PROCES RECENZIJE</a:t>
            </a:r>
            <a:endParaRPr lang="en-US" sz="3600" b="0" strike="noStrike" spc="-1" dirty="0">
              <a:solidFill>
                <a:srgbClr val="FFFFFF"/>
              </a:solidFill>
              <a:latin typeface="Tw Cen MT"/>
            </a:endParaRPr>
          </a:p>
        </p:txBody>
      </p:sp>
      <p:sp>
        <p:nvSpPr>
          <p:cNvPr id="154"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PRATEĆI STRUKTURU NAUČNOG RADA</a:t>
            </a:r>
            <a:r>
              <a:rPr lang="sr-Latn-RS" sz="2000" cap="all" spc="-1" dirty="0">
                <a:solidFill>
                  <a:srgbClr val="FFFFFF"/>
                </a:solidFill>
                <a:latin typeface="Tw Cen MT"/>
              </a:rPr>
              <a:t>;</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Uvod</a:t>
            </a:r>
            <a:r>
              <a:rPr lang="en-US" sz="2000" b="0" strike="noStrike" cap="all" spc="-1" dirty="0">
                <a:solidFill>
                  <a:srgbClr val="FFFFFF"/>
                </a:solidFill>
                <a:latin typeface="Tw Cen MT"/>
              </a:rPr>
              <a:t> – </a:t>
            </a:r>
            <a:r>
              <a:rPr lang="en-US" sz="2000" b="0" strike="noStrike" cap="all" spc="-1" dirty="0" err="1">
                <a:solidFill>
                  <a:srgbClr val="FFFFFF"/>
                </a:solidFill>
                <a:latin typeface="Tw Cen MT"/>
              </a:rPr>
              <a:t>Eksperimentalni</a:t>
            </a:r>
            <a:r>
              <a:rPr lang="en-US" sz="2000" b="0" strike="noStrike" cap="all" spc="-1" dirty="0">
                <a:solidFill>
                  <a:srgbClr val="FFFFFF"/>
                </a:solidFill>
                <a:latin typeface="Tw Cen MT"/>
              </a:rPr>
              <a:t> deo/</a:t>
            </a:r>
            <a:r>
              <a:rPr lang="en-US" sz="2000" b="0" strike="noStrike" cap="all" spc="-1" dirty="0" err="1">
                <a:solidFill>
                  <a:srgbClr val="FFFFFF"/>
                </a:solidFill>
                <a:latin typeface="Tw Cen MT"/>
              </a:rPr>
              <a:t>Metode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Rezultati</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diskusija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Zaključak</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recenzija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treba</a:t>
            </a:r>
            <a:r>
              <a:rPr lang="en-US" sz="2000" b="0" strike="noStrike" cap="all" spc="-1" dirty="0">
                <a:solidFill>
                  <a:srgbClr val="FFFFFF"/>
                </a:solidFill>
                <a:latin typeface="Tw Cen MT"/>
              </a:rPr>
              <a:t> da </a:t>
            </a:r>
            <a:r>
              <a:rPr lang="en-US" sz="2000" b="0" strike="noStrike" cap="all" spc="-1" dirty="0" err="1">
                <a:solidFill>
                  <a:srgbClr val="FFFFFF"/>
                </a:solidFill>
                <a:latin typeface="Tw Cen MT"/>
              </a:rPr>
              <a:t>oceni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svaku</a:t>
            </a:r>
            <a:r>
              <a:rPr lang="en-US" sz="2000" b="0" strike="noStrike" cap="all" spc="-1" dirty="0">
                <a:solidFill>
                  <a:srgbClr val="FFFFFF"/>
                </a:solidFill>
                <a:latin typeface="Tw Cen MT"/>
              </a:rPr>
              <a:t> od </a:t>
            </a:r>
            <a:r>
              <a:rPr lang="en-US" sz="2000" b="0" strike="noStrike" cap="all" spc="-1" dirty="0" err="1">
                <a:solidFill>
                  <a:srgbClr val="FFFFFF"/>
                </a:solidFill>
                <a:latin typeface="Tw Cen MT"/>
              </a:rPr>
              <a:t>ovih</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celina</a:t>
            </a:r>
            <a:r>
              <a:rPr lang="sr-Latn-RS" sz="2000" cap="all" spc="-1" dirty="0">
                <a:solidFill>
                  <a:srgbClr val="FFFFFF"/>
                </a:solidFill>
                <a:latin typeface="Tw Cen MT"/>
              </a:rPr>
              <a:t> PONAOSOB. MOGUĆE JE DA RECENZENT BUDE ZADOVOLJAN JEDNIM DELOM, ALI DA NA DRUGI IMA PRIMEDBE</a:t>
            </a:r>
            <a:endParaRPr lang="en-US" sz="2000" b="0" strike="noStrike" cap="all" spc="-1" dirty="0">
              <a:solidFill>
                <a:srgbClr val="FFFFFF"/>
              </a:solidFill>
              <a:latin typeface="Tw Cen M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RECENZIRANJE NAUČNOG RADA</a:t>
            </a:r>
            <a:endParaRPr lang="en-US" sz="3600" b="0" strike="noStrike" spc="-1" dirty="0">
              <a:solidFill>
                <a:srgbClr val="FFFFFF"/>
              </a:solidFill>
              <a:latin typeface="Tw Cen MT"/>
            </a:endParaRPr>
          </a:p>
        </p:txBody>
      </p:sp>
      <p:sp>
        <p:nvSpPr>
          <p:cNvPr id="156"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Sadržaj</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mora </a:t>
            </a:r>
            <a:r>
              <a:rPr lang="en-US" sz="2000" b="0" strike="noStrike" cap="all" spc="-1" dirty="0" err="1">
                <a:solidFill>
                  <a:srgbClr val="FFFFFF"/>
                </a:solidFill>
                <a:latin typeface="Tw Cen MT"/>
              </a:rPr>
              <a:t>biti</a:t>
            </a:r>
            <a:r>
              <a:rPr lang="sr-Latn-RS" sz="2000" b="0" strike="noStrike" cap="all" spc="-1" dirty="0">
                <a:solidFill>
                  <a:srgbClr val="FFFFFF"/>
                </a:solidFill>
                <a:latin typeface="Tw Cen MT"/>
              </a:rPr>
              <a:t> TAKAV DA 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lak</a:t>
            </a:r>
            <a:r>
              <a:rPr lang="en-US" sz="2000" b="0" strike="noStrike" cap="all" spc="-1" dirty="0">
                <a:solidFill>
                  <a:srgbClr val="FFFFFF"/>
                </a:solidFill>
                <a:latin typeface="Tw Cen MT"/>
              </a:rPr>
              <a:t> za </a:t>
            </a:r>
            <a:r>
              <a:rPr lang="en-US" sz="2000" b="0" strike="noStrike" cap="all" spc="-1" dirty="0" err="1">
                <a:solidFill>
                  <a:srgbClr val="FFFFFF"/>
                </a:solidFill>
                <a:latin typeface="Tw Cen MT"/>
              </a:rPr>
              <a:t>čitanje</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razumevanje</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DA NE PREDSTAVLJA NAPOR ZA RECENZENTA, VEĆ UŽIVANJE I OČIGLEDAN NAPREDAK U ODREDJENOJ OBLASTI NAUKE. </a:t>
            </a:r>
            <a:r>
              <a:rPr lang="en-US" sz="2000" b="0" strike="noStrike" cap="all" spc="-1" dirty="0" err="1">
                <a:solidFill>
                  <a:srgbClr val="FFFFFF"/>
                </a:solidFill>
                <a:latin typeface="Tw Cen MT"/>
              </a:rPr>
              <a:t>korišćenje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rogobatnog</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rečnika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mnogo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nejasnih</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pojmova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I SKRAĆENICA </a:t>
            </a:r>
            <a:r>
              <a:rPr lang="en-US" sz="2000" b="0" strike="noStrike" cap="all" spc="-1" dirty="0" err="1">
                <a:solidFill>
                  <a:srgbClr val="FFFFFF"/>
                </a:solidFill>
                <a:latin typeface="Tw Cen MT"/>
              </a:rPr>
              <a:t>otežava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čitanje</a:t>
            </a:r>
            <a:r>
              <a:rPr lang="en-US" sz="2000" b="0" strike="noStrike" cap="all" spc="-1" dirty="0">
                <a:solidFill>
                  <a:srgbClr val="FFFFFF"/>
                </a:solidFill>
                <a:latin typeface="Tw Cen MT"/>
              </a:rPr>
              <a:t>.</a:t>
            </a:r>
            <a:r>
              <a:rPr lang="sr-Latn-RS" sz="2000" b="0" strike="noStrike" cap="all" spc="-1" dirty="0">
                <a:solidFill>
                  <a:srgbClr val="FFFFFF"/>
                </a:solidFill>
                <a:latin typeface="Tw Cen MT"/>
              </a:rPr>
              <a:t> NAJBOLJE JE UKOLIKO SVRHU I GLAVNE ZAKLJUČKE RADA MOŽE DA RAZUME I OSOBA KOJA SE NE BAVI UŽOM NAUČNOM OBLAŠĆU KOJOM SE BAVI AUTOR</a:t>
            </a:r>
            <a:endParaRPr lang="en-US" sz="2000" b="0" strike="noStrike" cap="all" spc="-1" dirty="0">
              <a:solidFill>
                <a:srgbClr val="FFFFFF"/>
              </a:solidFill>
              <a:latin typeface="Tw Cen M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extShape 1"/>
          <p:cNvSpPr txBox="1"/>
          <p:nvPr/>
        </p:nvSpPr>
        <p:spPr>
          <a:xfrm>
            <a:off x="913680" y="618480"/>
            <a:ext cx="10364040" cy="1595880"/>
          </a:xfrm>
          <a:prstGeom prst="rect">
            <a:avLst/>
          </a:prstGeom>
          <a:noFill/>
          <a:ln>
            <a:noFill/>
          </a:ln>
        </p:spPr>
        <p:txBody>
          <a:bodyPr anchor="ctr">
            <a:noAutofit/>
          </a:bodyPr>
          <a:lstStyle/>
          <a:p>
            <a:pPr algn="ctr"/>
            <a:r>
              <a:rPr lang="sr-Latn-RS" sz="3600" b="0" strike="noStrike" spc="-1" dirty="0">
                <a:solidFill>
                  <a:srgbClr val="FFFFFF"/>
                </a:solidFill>
                <a:latin typeface="Tw Cen MT"/>
              </a:rPr>
              <a:t>RECENZIRANJE NAUČNOG RADA</a:t>
            </a:r>
            <a:endParaRPr lang="en-US" sz="3600" b="0" strike="noStrike" spc="-1" dirty="0">
              <a:solidFill>
                <a:srgbClr val="FFFFFF"/>
              </a:solidFill>
              <a:latin typeface="Tw Cen MT"/>
            </a:endParaRPr>
          </a:p>
        </p:txBody>
      </p:sp>
      <p:sp>
        <p:nvSpPr>
          <p:cNvPr id="158"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Tekst</a:t>
            </a:r>
            <a:r>
              <a:rPr lang="en-US" sz="2000" b="0" strike="noStrike" cap="all" spc="-1" dirty="0">
                <a:solidFill>
                  <a:srgbClr val="FFFFFF"/>
                </a:solidFill>
                <a:latin typeface="Tw Cen MT"/>
              </a:rPr>
              <a:t> mora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JASAN I </a:t>
            </a:r>
            <a:r>
              <a:rPr lang="en-US" sz="2000" b="0" strike="noStrike" cap="all" spc="-1" dirty="0" err="1">
                <a:solidFill>
                  <a:srgbClr val="FFFFFF"/>
                </a:solidFill>
                <a:latin typeface="Tw Cen MT"/>
              </a:rPr>
              <a:t>logično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organizovan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najbolje</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JE </a:t>
            </a:r>
            <a:r>
              <a:rPr lang="en-US" sz="2000" b="0" strike="noStrike" cap="all" spc="-1" dirty="0">
                <a:solidFill>
                  <a:srgbClr val="FFFFFF"/>
                </a:solidFill>
                <a:latin typeface="Tw Cen MT"/>
              </a:rPr>
              <a:t>da </a:t>
            </a:r>
            <a:r>
              <a:rPr lang="en-US" sz="2000" b="0" strike="noStrike" cap="all" spc="-1" dirty="0" err="1">
                <a:solidFill>
                  <a:srgbClr val="FFFFFF"/>
                </a:solidFill>
                <a:latin typeface="Tw Cen MT"/>
              </a:rPr>
              <a:t>bude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hronološki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izložen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jasnim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uzročno-posledičnim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vezama</a:t>
            </a:r>
            <a:endParaRPr lang="en-US" sz="2000" b="0" strike="noStrike" cap="all" spc="-1" dirty="0">
              <a:solidFill>
                <a:srgbClr val="FFFFFF"/>
              </a:solidFill>
              <a:latin typeface="Tw Cen M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Shape 1"/>
          <p:cNvSpPr txBox="1"/>
          <p:nvPr/>
        </p:nvSpPr>
        <p:spPr>
          <a:xfrm>
            <a:off x="913680" y="618480"/>
            <a:ext cx="10364040" cy="1595880"/>
          </a:xfrm>
          <a:prstGeom prst="rect">
            <a:avLst/>
          </a:prstGeom>
          <a:noFill/>
          <a:ln>
            <a:noFill/>
          </a:ln>
        </p:spPr>
        <p:txBody>
          <a:bodyPr anchor="ctr">
            <a:noAutofit/>
          </a:bodyPr>
          <a:lstStyle/>
          <a:p>
            <a:pPr algn="ctr"/>
            <a:r>
              <a:rPr lang="en-US" sz="3600" b="0" strike="noStrike" spc="-1" dirty="0">
                <a:solidFill>
                  <a:srgbClr val="FFFFFF"/>
                </a:solidFill>
                <a:latin typeface="Tw Cen MT"/>
              </a:rPr>
              <a:t>RECENZIRANJE NAUČNOG RADA</a:t>
            </a:r>
          </a:p>
        </p:txBody>
      </p:sp>
      <p:sp>
        <p:nvSpPr>
          <p:cNvPr id="160"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Tekst</a:t>
            </a:r>
            <a:r>
              <a:rPr lang="en-US" sz="2000" b="0" strike="noStrike" cap="all" spc="-1" dirty="0">
                <a:solidFill>
                  <a:srgbClr val="FFFFFF"/>
                </a:solidFill>
                <a:latin typeface="Tw Cen MT"/>
              </a:rPr>
              <a:t> mora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razumljiv</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prosečnom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čitaocu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uključujući</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onog</a:t>
            </a:r>
            <a:r>
              <a:rPr lang="en-US" sz="2000" b="0" strike="noStrike" cap="all" spc="-1" dirty="0">
                <a:solidFill>
                  <a:srgbClr val="FFFFFF"/>
                </a:solidFill>
                <a:latin typeface="Tw Cen MT"/>
              </a:rPr>
              <a:t> koji </a:t>
            </a:r>
            <a:r>
              <a:rPr lang="en-US" sz="2000" b="0" strike="noStrike" cap="all" spc="-1" dirty="0" err="1">
                <a:solidFill>
                  <a:srgbClr val="FFFFFF"/>
                </a:solidFill>
                <a:latin typeface="Tw Cen MT"/>
              </a:rPr>
              <a:t>nije</a:t>
            </a:r>
            <a:r>
              <a:rPr lang="en-US" sz="2000" b="0" strike="noStrike" cap="all" spc="-1" dirty="0">
                <a:solidFill>
                  <a:srgbClr val="FFFFFF"/>
                </a:solidFill>
                <a:latin typeface="Tw Cen MT"/>
              </a:rPr>
              <a:t> u </a:t>
            </a:r>
            <a:r>
              <a:rPr lang="en-US" sz="2000" b="0" strike="noStrike" cap="all" spc="-1" dirty="0" err="1">
                <a:solidFill>
                  <a:srgbClr val="FFFFFF"/>
                </a:solidFill>
                <a:latin typeface="Tw Cen MT"/>
              </a:rPr>
              <a:t>uskoj</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oblasti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tematike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endParaRPr lang="en-US" sz="2000" b="0" strike="noStrike" cap="all" spc="-1" dirty="0">
              <a:solidFill>
                <a:srgbClr val="FFFFFF"/>
              </a:solidFill>
              <a:latin typeface="Tw Cen M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Shape 1"/>
          <p:cNvSpPr txBox="1"/>
          <p:nvPr/>
        </p:nvSpPr>
        <p:spPr>
          <a:xfrm>
            <a:off x="913680" y="618480"/>
            <a:ext cx="10364040" cy="1595880"/>
          </a:xfrm>
          <a:prstGeom prst="rect">
            <a:avLst/>
          </a:prstGeom>
          <a:noFill/>
          <a:ln>
            <a:noFill/>
          </a:ln>
        </p:spPr>
        <p:txBody>
          <a:bodyPr anchor="ctr">
            <a:noAutofit/>
          </a:bodyPr>
          <a:lstStyle/>
          <a:p>
            <a:pPr algn="ctr"/>
            <a:r>
              <a:rPr lang="en-US" sz="3600" b="0" strike="noStrike" spc="-1" dirty="0">
                <a:solidFill>
                  <a:srgbClr val="FFFFFF"/>
                </a:solidFill>
                <a:latin typeface="Tw Cen MT"/>
              </a:rPr>
              <a:t>RECENZIRANJE NAUČNOG RADA</a:t>
            </a:r>
          </a:p>
        </p:txBody>
      </p:sp>
      <p:sp>
        <p:nvSpPr>
          <p:cNvPr id="16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KORIŠĆENJE SKRAĆENICA MOŽE BITI KORISNO I OLAKŠAVA PISANJE RADA UKOLIKO SE KORISTE KONVENCIONALNE SKRAĆENICE. </a:t>
            </a:r>
            <a:r>
              <a:rPr lang="en-US" sz="2000" b="0" strike="noStrike" cap="all" spc="-1" dirty="0" err="1">
                <a:solidFill>
                  <a:srgbClr val="FFFFFF"/>
                </a:solidFill>
                <a:latin typeface="Tw Cen MT"/>
              </a:rPr>
              <a:t>Svaki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pojam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skraćenica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tehnika</a:t>
            </a:r>
            <a:r>
              <a:rPr lang="en-US" sz="2000" b="0" strike="noStrike" cap="all" spc="-1" dirty="0">
                <a:solidFill>
                  <a:srgbClr val="FFFFFF"/>
                </a:solidFill>
                <a:latin typeface="Tw Cen MT"/>
              </a:rPr>
              <a:t>... koji </a:t>
            </a:r>
            <a:r>
              <a:rPr lang="en-US" sz="2000" b="0" strike="noStrike" cap="all" spc="-1" dirty="0" err="1">
                <a:solidFill>
                  <a:srgbClr val="FFFFFF"/>
                </a:solidFill>
                <a:latin typeface="Tw Cen MT"/>
              </a:rPr>
              <a:t>nisu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opšte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poznati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moraju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opisani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definisani</a:t>
            </a:r>
            <a:r>
              <a:rPr lang="sr-Latn-RS" sz="2000" cap="all" spc="-1" dirty="0">
                <a:solidFill>
                  <a:srgbClr val="FFFFFF"/>
                </a:solidFill>
                <a:latin typeface="Tw Cen MT"/>
              </a:rPr>
              <a:t>, A NJIHOVA PREKOMERNA UPOTREBA OTEŽAVA ČITANJE RADA SVAKOME, PA I RECENZENTU</a:t>
            </a:r>
            <a:endParaRPr lang="en-US" sz="2000" b="0" strike="noStrike" cap="all" spc="-1" dirty="0">
              <a:solidFill>
                <a:srgbClr val="FFFFFF"/>
              </a:solidFill>
              <a:latin typeface="Tw Cen M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Shape 1"/>
          <p:cNvSpPr txBox="1"/>
          <p:nvPr/>
        </p:nvSpPr>
        <p:spPr>
          <a:xfrm>
            <a:off x="913680" y="618480"/>
            <a:ext cx="10364040" cy="1595880"/>
          </a:xfrm>
          <a:prstGeom prst="rect">
            <a:avLst/>
          </a:prstGeom>
          <a:noFill/>
          <a:ln>
            <a:noFill/>
          </a:ln>
        </p:spPr>
        <p:txBody>
          <a:bodyPr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3600" b="0" i="0" u="none" strike="noStrike" kern="1200" cap="none" spc="-1" normalizeH="0" baseline="0" noProof="0">
                <a:ln>
                  <a:noFill/>
                </a:ln>
                <a:solidFill>
                  <a:srgbClr val="FFFFFF"/>
                </a:solidFill>
                <a:effectLst/>
                <a:uLnTx/>
                <a:uFillTx/>
                <a:latin typeface="Tw Cen MT"/>
                <a:ea typeface="+mn-ea"/>
                <a:cs typeface="+mn-cs"/>
              </a:rPr>
              <a:t>RECENZIRANJE NAUČNOG RADA</a:t>
            </a:r>
            <a:endParaRPr kumimoji="0" lang="en-US" sz="3600" b="0" i="0" u="none" strike="noStrike" kern="1200" cap="none" spc="-1" normalizeH="0" baseline="0" noProof="0" dirty="0">
              <a:ln>
                <a:noFill/>
              </a:ln>
              <a:solidFill>
                <a:srgbClr val="FFFFFF"/>
              </a:solidFill>
              <a:effectLst/>
              <a:uLnTx/>
              <a:uFillTx/>
              <a:latin typeface="Tw Cen MT"/>
              <a:ea typeface="+mn-ea"/>
              <a:cs typeface="+mn-cs"/>
            </a:endParaRPr>
          </a:p>
        </p:txBody>
      </p:sp>
      <p:sp>
        <p:nvSpPr>
          <p:cNvPr id="164"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a:solidFill>
                  <a:srgbClr val="FFFFFF"/>
                </a:solidFill>
                <a:latin typeface="Tw Cen MT"/>
              </a:rPr>
              <a:t>U </a:t>
            </a:r>
            <a:r>
              <a:rPr lang="en-US" sz="2000" b="0" strike="noStrike" cap="all" spc="-1" dirty="0" err="1">
                <a:solidFill>
                  <a:srgbClr val="FFFFFF"/>
                </a:solidFill>
                <a:latin typeface="Tw Cen MT"/>
              </a:rPr>
              <a:t>oblasti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medicinskih</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nauka</a:t>
            </a:r>
            <a:r>
              <a:rPr lang="en-US" sz="2000" b="0" strike="noStrike" cap="all" spc="-1" dirty="0">
                <a:solidFill>
                  <a:srgbClr val="FFFFFF"/>
                </a:solidFill>
                <a:latin typeface="Tw Cen MT"/>
              </a:rPr>
              <a:t> mora se </a:t>
            </a:r>
            <a:r>
              <a:rPr lang="en-US" sz="2000" b="0" strike="noStrike" cap="all" spc="-1" dirty="0" err="1">
                <a:solidFill>
                  <a:srgbClr val="FFFFFF"/>
                </a:solidFill>
                <a:latin typeface="Tw Cen MT"/>
              </a:rPr>
              <a:t>voditi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računa</a:t>
            </a:r>
            <a:r>
              <a:rPr lang="en-US" sz="2000" b="0" strike="noStrike" cap="all" spc="-1" dirty="0">
                <a:solidFill>
                  <a:srgbClr val="FFFFFF"/>
                </a:solidFill>
                <a:latin typeface="Tw Cen MT"/>
              </a:rPr>
              <a:t> o </a:t>
            </a:r>
            <a:r>
              <a:rPr lang="en-US" sz="2000" b="0" strike="noStrike" cap="all" spc="-1" dirty="0" err="1">
                <a:solidFill>
                  <a:srgbClr val="FFFFFF"/>
                </a:solidFill>
                <a:latin typeface="Tw Cen MT"/>
              </a:rPr>
              <a:t>etičnosti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procedura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prilikom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postupanja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ljudima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životinjama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SVAKAKO</a:t>
            </a:r>
            <a:r>
              <a:rPr lang="en-US" sz="2000" b="0" strike="noStrike" cap="all" spc="-1" dirty="0">
                <a:solidFill>
                  <a:srgbClr val="FFFFFF"/>
                </a:solidFill>
                <a:latin typeface="Tw Cen MT"/>
              </a:rPr>
              <a:t> i o </a:t>
            </a:r>
            <a:r>
              <a:rPr lang="en-US" sz="2000" b="0" strike="noStrike" cap="all" spc="-1" dirty="0" err="1">
                <a:solidFill>
                  <a:srgbClr val="FFFFFF"/>
                </a:solidFill>
                <a:latin typeface="Tw Cen MT"/>
              </a:rPr>
              <a:t>anonimnosti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pacijenata</a:t>
            </a:r>
            <a:r>
              <a:rPr lang="sr-Latn-RS" sz="2000" b="0" strike="noStrike" cap="all" spc="-1" dirty="0">
                <a:solidFill>
                  <a:srgbClr val="FFFFFF"/>
                </a:solidFill>
                <a:latin typeface="Tw Cen MT"/>
              </a:rPr>
              <a:t> UKOLIKO JE U PITANJU KLINIČKI RAD. TO JE CONDITIO SINE QUA NON BEZ KOGA SE NE IDE U DALJU PROCEDURU RECENZIJE </a:t>
            </a:r>
            <a:endParaRPr lang="en-US" sz="2000" b="0" strike="noStrike" cap="all" spc="-1" dirty="0">
              <a:solidFill>
                <a:srgbClr val="FFFFFF"/>
              </a:solidFill>
              <a:latin typeface="Tw Cen M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TextShape 1"/>
          <p:cNvSpPr txBox="1"/>
          <p:nvPr/>
        </p:nvSpPr>
        <p:spPr>
          <a:xfrm>
            <a:off x="913680" y="618480"/>
            <a:ext cx="10364040" cy="1595880"/>
          </a:xfrm>
          <a:prstGeom prst="rect">
            <a:avLst/>
          </a:prstGeom>
          <a:noFill/>
          <a:ln>
            <a:noFill/>
          </a:ln>
        </p:spPr>
        <p:txBody>
          <a:bodyPr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3600" b="0" i="0" u="none" strike="noStrike" kern="1200" cap="none" spc="-1" normalizeH="0" baseline="0" noProof="0">
                <a:ln>
                  <a:noFill/>
                </a:ln>
                <a:solidFill>
                  <a:srgbClr val="FFFFFF"/>
                </a:solidFill>
                <a:effectLst/>
                <a:uLnTx/>
                <a:uFillTx/>
                <a:latin typeface="Tw Cen MT"/>
                <a:ea typeface="+mn-ea"/>
                <a:cs typeface="+mn-cs"/>
              </a:rPr>
              <a:t>RECENZIRANJE NAUČNOG RADA</a:t>
            </a:r>
            <a:endParaRPr kumimoji="0" lang="en-US" sz="3600" b="0" i="0" u="none" strike="noStrike" kern="1200" cap="none" spc="-1" normalizeH="0" baseline="0" noProof="0" dirty="0">
              <a:ln>
                <a:noFill/>
              </a:ln>
              <a:solidFill>
                <a:srgbClr val="FFFFFF"/>
              </a:solidFill>
              <a:effectLst/>
              <a:uLnTx/>
              <a:uFillTx/>
              <a:latin typeface="Tw Cen MT"/>
              <a:ea typeface="+mn-ea"/>
              <a:cs typeface="+mn-cs"/>
            </a:endParaRPr>
          </a:p>
        </p:txBody>
      </p:sp>
      <p:sp>
        <p:nvSpPr>
          <p:cNvPr id="166"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Naslov</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treba</a:t>
            </a:r>
            <a:r>
              <a:rPr lang="en-US" sz="2000" b="0" strike="noStrike" cap="all" spc="-1" dirty="0">
                <a:solidFill>
                  <a:srgbClr val="FFFFFF"/>
                </a:solidFill>
                <a:latin typeface="Tw Cen MT"/>
              </a:rPr>
              <a:t> da je </a:t>
            </a:r>
            <a:r>
              <a:rPr lang="en-US" sz="2000" b="0" strike="noStrike" cap="all" spc="-1" dirty="0" err="1">
                <a:solidFill>
                  <a:srgbClr val="FFFFFF"/>
                </a:solidFill>
                <a:latin typeface="Tw Cen MT"/>
              </a:rPr>
              <a:t>kratak</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jasan</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KONCIZAN, INFORMATIVAN, </a:t>
            </a:r>
            <a:r>
              <a:rPr lang="en-US" sz="2000" b="0" strike="noStrike" cap="all" spc="-1" dirty="0" err="1">
                <a:solidFill>
                  <a:srgbClr val="FFFFFF"/>
                </a:solidFill>
                <a:latin typeface="Tw Cen MT"/>
              </a:rPr>
              <a:t>stimulativan</a:t>
            </a:r>
            <a:r>
              <a:rPr lang="sr-Latn-RS" sz="2000" b="0" strike="noStrike" cap="all" spc="-1" dirty="0">
                <a:solidFill>
                  <a:srgbClr val="FFFFFF"/>
                </a:solidFill>
                <a:latin typeface="Tw Cen MT"/>
              </a:rPr>
              <a:t> ZA DALJE ČITANJE</a:t>
            </a:r>
            <a:r>
              <a:rPr lang="en-US" sz="2000" b="0" strike="noStrike" cap="all" spc="-1" dirty="0">
                <a:solidFill>
                  <a:srgbClr val="FFFFFF"/>
                </a:solidFill>
                <a:latin typeface="Tw Cen MT"/>
              </a:rPr>
              <a:t> i da </a:t>
            </a:r>
            <a:r>
              <a:rPr lang="en-US" sz="2000" b="0" strike="noStrike" cap="all" spc="-1" dirty="0" err="1">
                <a:solidFill>
                  <a:srgbClr val="FFFFFF"/>
                </a:solidFill>
                <a:latin typeface="Tw Cen MT"/>
              </a:rPr>
              <a:t>tačno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odražava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sadržaj</a:t>
            </a:r>
            <a:r>
              <a:rPr lang="en-US" sz="2000" b="0" strike="noStrike" cap="all" spc="-1" dirty="0">
                <a:solidFill>
                  <a:srgbClr val="FFFFFF"/>
                </a:solidFill>
                <a:latin typeface="Tw Cen MT"/>
              </a:rPr>
              <a:t>. Ne </a:t>
            </a:r>
            <a:r>
              <a:rPr lang="en-US" sz="2000" b="0" strike="noStrike" cap="all" spc="-1" dirty="0" err="1">
                <a:solidFill>
                  <a:srgbClr val="FFFFFF"/>
                </a:solidFill>
                <a:latin typeface="Tw Cen MT"/>
              </a:rPr>
              <a:t>treba</a:t>
            </a:r>
            <a:r>
              <a:rPr lang="en-US" sz="2000" b="0" strike="noStrike" cap="all" spc="-1" dirty="0">
                <a:solidFill>
                  <a:srgbClr val="FFFFFF"/>
                </a:solidFill>
                <a:latin typeface="Tw Cen MT"/>
              </a:rPr>
              <a:t> da </a:t>
            </a:r>
            <a:r>
              <a:rPr lang="en-US" sz="2000" b="0" strike="noStrike" cap="all" spc="-1" dirty="0" err="1">
                <a:solidFill>
                  <a:srgbClr val="FFFFFF"/>
                </a:solidFill>
                <a:latin typeface="Tw Cen MT"/>
              </a:rPr>
              <a:t>sadrži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skraćenice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akronime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formule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nazive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procesa</a:t>
            </a:r>
            <a:r>
              <a:rPr lang="sr-Latn-RS" sz="2000" cap="all" spc="-1" dirty="0">
                <a:solidFill>
                  <a:srgbClr val="FFFFFF"/>
                </a:solidFill>
                <a:latin typeface="Tw Cen MT"/>
              </a:rPr>
              <a:t>, KAO NI DA BUDE TEATRALAN, NI PRETERANO TENDENCIOZAN</a:t>
            </a:r>
            <a:endParaRPr lang="en-US" sz="2000" b="0" strike="noStrike" cap="all" spc="-1" dirty="0">
              <a:solidFill>
                <a:srgbClr val="FFFFFF"/>
              </a:solidFill>
              <a:latin typeface="Tw Cen M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Recenzenti</a:t>
            </a:r>
          </a:p>
        </p:txBody>
      </p:sp>
      <p:sp>
        <p:nvSpPr>
          <p:cNvPr id="93" name="TextShape 2"/>
          <p:cNvSpPr txBox="1"/>
          <p:nvPr/>
        </p:nvSpPr>
        <p:spPr>
          <a:xfrm>
            <a:off x="913680" y="2367000"/>
            <a:ext cx="10363320" cy="3423600"/>
          </a:xfrm>
          <a:prstGeom prst="rect">
            <a:avLst/>
          </a:prstGeom>
          <a:noFill/>
          <a:ln>
            <a:noFill/>
          </a:ln>
        </p:spPr>
        <p:txBody>
          <a:bodyPr>
            <a:normAutofit fontScale="975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Recenzenti se biraju iz redova akademske zajednice, mogu biti nastavnici I istraživači, svakako eksperti u užim naučnim oblastima. Pronalaženje  dovoljno kompetentnog, a sa druge strane spremnog i voljnog recenzenta da kvalitetno i blagovremeno izvrši recenziju, može biti prilično veliki posao za urednika časopisa. Urednici najčešće moraju vršiti izbor recenzenata na ad hoc principu, mada to mogu biti naučnici sa kojima su već više puta saradjivali, uzimajući u obzir njihove kvalifikacije, znanje, iskustvo, prethodne objavljene radove ali I recenzije, svakako I motivaciju, a izbegavajući sukobe interesa</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TextShape 1"/>
          <p:cNvSpPr txBox="1"/>
          <p:nvPr/>
        </p:nvSpPr>
        <p:spPr>
          <a:xfrm>
            <a:off x="913680" y="618480"/>
            <a:ext cx="10364040" cy="1595880"/>
          </a:xfrm>
          <a:prstGeom prst="rect">
            <a:avLst/>
          </a:prstGeom>
          <a:noFill/>
          <a:ln>
            <a:noFill/>
          </a:ln>
        </p:spPr>
        <p:txBody>
          <a:bodyPr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3600" b="0" i="0" u="none" strike="noStrike" kern="1200" cap="none" spc="-1" normalizeH="0" baseline="0" noProof="0">
                <a:ln>
                  <a:noFill/>
                </a:ln>
                <a:solidFill>
                  <a:srgbClr val="FFFFFF"/>
                </a:solidFill>
                <a:effectLst/>
                <a:uLnTx/>
                <a:uFillTx/>
                <a:latin typeface="Tw Cen MT"/>
                <a:ea typeface="+mn-ea"/>
                <a:cs typeface="+mn-cs"/>
              </a:rPr>
              <a:t>RECENZIRANJE NAUČNOG RADA</a:t>
            </a:r>
            <a:endParaRPr kumimoji="0" lang="en-US" sz="3600" b="0" i="0" u="none" strike="noStrike" kern="1200" cap="none" spc="-1" normalizeH="0" baseline="0" noProof="0" dirty="0">
              <a:ln>
                <a:noFill/>
              </a:ln>
              <a:solidFill>
                <a:srgbClr val="FFFFFF"/>
              </a:solidFill>
              <a:effectLst/>
              <a:uLnTx/>
              <a:uFillTx/>
              <a:latin typeface="Tw Cen MT"/>
              <a:ea typeface="+mn-ea"/>
              <a:cs typeface="+mn-cs"/>
            </a:endParaRPr>
          </a:p>
        </p:txBody>
      </p:sp>
      <p:sp>
        <p:nvSpPr>
          <p:cNvPr id="168"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Izvod</a:t>
            </a:r>
            <a:r>
              <a:rPr lang="en-US" sz="2000" b="0" strike="noStrike" cap="all" spc="-1" dirty="0">
                <a:solidFill>
                  <a:srgbClr val="FFFFFF"/>
                </a:solidFill>
                <a:latin typeface="Tw Cen MT"/>
              </a:rPr>
              <a:t> je </a:t>
            </a:r>
            <a:r>
              <a:rPr lang="en-US" sz="2000" b="0" strike="noStrike" cap="all" spc="-1" dirty="0" err="1">
                <a:solidFill>
                  <a:srgbClr val="FFFFFF"/>
                </a:solidFill>
                <a:latin typeface="Tw Cen MT"/>
              </a:rPr>
              <a:t>veoma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skraćena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verzija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Čitaoci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će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najčešće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osnovu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njega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odlučiti</a:t>
            </a:r>
            <a:r>
              <a:rPr lang="en-US" sz="2000" b="0" strike="noStrike" cap="all" spc="-1" dirty="0">
                <a:solidFill>
                  <a:srgbClr val="FFFFFF"/>
                </a:solidFill>
                <a:latin typeface="Tw Cen MT"/>
              </a:rPr>
              <a:t> da li </a:t>
            </a:r>
            <a:r>
              <a:rPr lang="en-US" sz="2000" b="0" strike="noStrike" cap="all" spc="-1" dirty="0" err="1">
                <a:solidFill>
                  <a:srgbClr val="FFFFFF"/>
                </a:solidFill>
                <a:latin typeface="Tw Cen MT"/>
              </a:rPr>
              <a:t>će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čitati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ceo</a:t>
            </a:r>
            <a:r>
              <a:rPr lang="en-US" sz="2000" b="0" strike="noStrike" cap="all" spc="-1" dirty="0">
                <a:solidFill>
                  <a:srgbClr val="FFFFFF"/>
                </a:solidFill>
                <a:latin typeface="Tw Cen MT"/>
              </a:rPr>
              <a:t> rad </a:t>
            </a:r>
            <a:r>
              <a:rPr lang="en-US" sz="2000" b="0" strike="noStrike" cap="all" spc="-1" dirty="0" err="1">
                <a:solidFill>
                  <a:srgbClr val="FFFFFF"/>
                </a:solidFill>
                <a:latin typeface="Tw Cen MT"/>
              </a:rPr>
              <a:t>ili</a:t>
            </a:r>
            <a:r>
              <a:rPr lang="en-US" sz="2000" b="0" strike="noStrike" cap="all" spc="-1" dirty="0">
                <a:solidFill>
                  <a:srgbClr val="FFFFFF"/>
                </a:solidFill>
                <a:latin typeface="Tw Cen MT"/>
              </a:rPr>
              <a:t> ne. </a:t>
            </a:r>
            <a:r>
              <a:rPr lang="en-US" sz="2000" b="0" strike="noStrike" cap="all" spc="-1" dirty="0" err="1">
                <a:solidFill>
                  <a:srgbClr val="FFFFFF"/>
                </a:solidFill>
                <a:latin typeface="Tw Cen MT"/>
              </a:rPr>
              <a:t>Zato</a:t>
            </a:r>
            <a:r>
              <a:rPr lang="en-US" sz="2000" b="0" strike="noStrike" cap="all" spc="-1" dirty="0">
                <a:solidFill>
                  <a:srgbClr val="FFFFFF"/>
                </a:solidFill>
                <a:latin typeface="Tw Cen MT"/>
              </a:rPr>
              <a:t> mora </a:t>
            </a:r>
            <a:r>
              <a:rPr lang="en-US" sz="2000" b="0" strike="noStrike" cap="all" spc="-1" dirty="0" err="1">
                <a:solidFill>
                  <a:srgbClr val="FFFFFF"/>
                </a:solidFill>
                <a:latin typeface="Tw Cen MT"/>
              </a:rPr>
              <a:t>sadržati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definisan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cilj</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metode</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tehnike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korišćene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pregled</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rezultata</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opšti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zaključak</a:t>
            </a:r>
            <a:endParaRPr lang="en-US" sz="2000" b="0" strike="noStrike" cap="all" spc="-1" dirty="0">
              <a:solidFill>
                <a:srgbClr val="FFFFFF"/>
              </a:solidFill>
              <a:latin typeface="Tw Cen M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xtShape 1"/>
          <p:cNvSpPr txBox="1"/>
          <p:nvPr/>
        </p:nvSpPr>
        <p:spPr>
          <a:xfrm>
            <a:off x="913680" y="618480"/>
            <a:ext cx="10364040" cy="1595880"/>
          </a:xfrm>
          <a:prstGeom prst="rect">
            <a:avLst/>
          </a:prstGeom>
          <a:noFill/>
          <a:ln>
            <a:noFill/>
          </a:ln>
        </p:spPr>
        <p:txBody>
          <a:bodyPr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3600" b="0" i="0" u="none" strike="noStrike" kern="1200" cap="none" spc="-1" normalizeH="0" baseline="0" noProof="0">
                <a:ln>
                  <a:noFill/>
                </a:ln>
                <a:solidFill>
                  <a:srgbClr val="FFFFFF"/>
                </a:solidFill>
                <a:effectLst/>
                <a:uLnTx/>
                <a:uFillTx/>
                <a:latin typeface="Tw Cen MT"/>
                <a:ea typeface="+mn-ea"/>
                <a:cs typeface="+mn-cs"/>
              </a:rPr>
              <a:t>RECENZIRANJE NAUČNOG RADA</a:t>
            </a:r>
            <a:endParaRPr kumimoji="0" lang="en-US" sz="3600" b="0" i="0" u="none" strike="noStrike" kern="1200" cap="none" spc="-1" normalizeH="0" baseline="0" noProof="0" dirty="0">
              <a:ln>
                <a:noFill/>
              </a:ln>
              <a:solidFill>
                <a:srgbClr val="FFFFFF"/>
              </a:solidFill>
              <a:effectLst/>
              <a:uLnTx/>
              <a:uFillTx/>
              <a:latin typeface="Tw Cen MT"/>
              <a:ea typeface="+mn-ea"/>
              <a:cs typeface="+mn-cs"/>
            </a:endParaRPr>
          </a:p>
        </p:txBody>
      </p:sp>
      <p:sp>
        <p:nvSpPr>
          <p:cNvPr id="170"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Ključne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reči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imaju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funkciju</a:t>
            </a:r>
            <a:r>
              <a:rPr lang="en-US" sz="2000" b="0" strike="noStrike" cap="all" spc="-1" dirty="0">
                <a:solidFill>
                  <a:srgbClr val="FFFFFF"/>
                </a:solidFill>
                <a:latin typeface="Tw Cen MT"/>
              </a:rPr>
              <a:t> da, pored </a:t>
            </a:r>
            <a:r>
              <a:rPr lang="en-US" sz="2000" b="0" strike="noStrike" cap="all" spc="-1" dirty="0" err="1">
                <a:solidFill>
                  <a:srgbClr val="FFFFFF"/>
                </a:solidFill>
                <a:latin typeface="Tw Cen MT"/>
              </a:rPr>
              <a:t>reči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iz</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naslova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omoguće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brzu</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tačnu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pretragu</a:t>
            </a:r>
            <a:r>
              <a:rPr lang="en-US" sz="2000" b="0" strike="noStrike" cap="all" spc="-1" dirty="0">
                <a:solidFill>
                  <a:srgbClr val="FFFFFF"/>
                </a:solidFill>
                <a:latin typeface="Tw Cen MT"/>
              </a:rPr>
              <a:t> u </a:t>
            </a:r>
            <a:r>
              <a:rPr lang="en-US" sz="2000" b="0" strike="noStrike" cap="all" spc="-1" dirty="0" err="1">
                <a:solidFill>
                  <a:srgbClr val="FFFFFF"/>
                </a:solidFill>
                <a:latin typeface="Tw Cen MT"/>
              </a:rPr>
              <a:t>bazama</a:t>
            </a:r>
            <a:r>
              <a:rPr lang="en-US" sz="2000" b="0" strike="noStrike" cap="all" spc="-1" dirty="0">
                <a:solidFill>
                  <a:srgbClr val="FFFFFF"/>
                </a:solidFill>
                <a:latin typeface="Tw Cen MT"/>
              </a:rPr>
              <a:t> literature</a:t>
            </a:r>
            <a:r>
              <a:rPr lang="sr-Latn-RS" sz="2000" b="0" strike="noStrike" cap="all" spc="-1" dirty="0">
                <a:solidFill>
                  <a:srgbClr val="FFFFFF"/>
                </a:solidFill>
                <a:latin typeface="Tw Cen MT"/>
              </a:rPr>
              <a:t>, TJ. </a:t>
            </a:r>
            <a:r>
              <a:rPr lang="sr-Latn-RS" sz="2000" cap="all" spc="-1" dirty="0">
                <a:solidFill>
                  <a:srgbClr val="FFFFFF"/>
                </a:solidFill>
                <a:latin typeface="Tw Cen MT"/>
              </a:rPr>
              <a:t>JASNO OSLIKAVAJ LIGHT MOTIV ČITAVOG RADA</a:t>
            </a:r>
            <a:endParaRPr lang="en-US" sz="2000" b="0" strike="noStrike" cap="all" spc="-1" dirty="0">
              <a:solidFill>
                <a:srgbClr val="FFFFFF"/>
              </a:solidFill>
              <a:latin typeface="Tw Cen M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Uvod</a:t>
            </a:r>
            <a:endParaRPr lang="en-US" sz="3600" b="0" strike="noStrike" spc="-1">
              <a:solidFill>
                <a:srgbClr val="FFFFFF"/>
              </a:solidFill>
              <a:latin typeface="Tw Cen MT"/>
            </a:endParaRPr>
          </a:p>
        </p:txBody>
      </p:sp>
      <p:sp>
        <p:nvSpPr>
          <p:cNvPr id="17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Recenzent</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treba</a:t>
            </a:r>
            <a:r>
              <a:rPr lang="en-US" sz="2000" b="0" strike="noStrike" cap="all" spc="-1" dirty="0">
                <a:solidFill>
                  <a:srgbClr val="FFFFFF"/>
                </a:solidFill>
                <a:latin typeface="Tw Cen MT"/>
              </a:rPr>
              <a:t> da </a:t>
            </a:r>
            <a:r>
              <a:rPr lang="en-US" sz="2000" b="0" strike="noStrike" cap="all" spc="-1" dirty="0" err="1">
                <a:solidFill>
                  <a:srgbClr val="FFFFFF"/>
                </a:solidFill>
                <a:latin typeface="Tw Cen MT"/>
              </a:rPr>
              <a:t>proceni</a:t>
            </a:r>
            <a:r>
              <a:rPr lang="en-US" sz="2000" b="0" strike="noStrike" cap="all" spc="-1" dirty="0">
                <a:solidFill>
                  <a:srgbClr val="FFFFFF"/>
                </a:solidFill>
                <a:latin typeface="Tw Cen MT"/>
              </a:rPr>
              <a:t> da li je </a:t>
            </a:r>
            <a:r>
              <a:rPr lang="en-US" sz="2000" b="0" strike="noStrike" cap="all" spc="-1" dirty="0" err="1">
                <a:solidFill>
                  <a:srgbClr val="FFFFFF"/>
                </a:solidFill>
                <a:latin typeface="Tw Cen MT"/>
              </a:rPr>
              <a:t>prezentovani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materijal</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doprinos</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nauci</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koliki</a:t>
            </a:r>
            <a:r>
              <a:rPr lang="en-US" sz="2000" b="0" strike="noStrike" cap="all" spc="-1" dirty="0">
                <a:solidFill>
                  <a:srgbClr val="FFFFFF"/>
                </a:solidFill>
                <a:latin typeface="Tw Cen MT"/>
              </a:rPr>
              <a:t> je taj </a:t>
            </a:r>
            <a:r>
              <a:rPr lang="en-US" sz="2000" b="0" strike="noStrike" cap="all" spc="-1" dirty="0" err="1">
                <a:solidFill>
                  <a:srgbClr val="FFFFFF"/>
                </a:solidFill>
                <a:latin typeface="Tw Cen MT"/>
              </a:rPr>
              <a:t>doprinos</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postoji</a:t>
            </a:r>
            <a:r>
              <a:rPr lang="en-US" sz="2000" b="0" strike="noStrike" cap="all" spc="-1" dirty="0">
                <a:solidFill>
                  <a:srgbClr val="FFFFFF"/>
                </a:solidFill>
                <a:latin typeface="Tw Cen MT"/>
              </a:rPr>
              <a:t> li </a:t>
            </a:r>
            <a:r>
              <a:rPr lang="en-US" sz="2000" b="0" strike="noStrike" cap="all" spc="-1" dirty="0" err="1">
                <a:solidFill>
                  <a:srgbClr val="FFFFFF"/>
                </a:solidFill>
                <a:latin typeface="Tw Cen MT"/>
              </a:rPr>
              <a:t>opravdana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potreba</a:t>
            </a:r>
            <a:r>
              <a:rPr lang="en-US" sz="2000" b="0" strike="noStrike" cap="all" spc="-1" dirty="0">
                <a:solidFill>
                  <a:srgbClr val="FFFFFF"/>
                </a:solidFill>
                <a:latin typeface="Tw Cen MT"/>
              </a:rPr>
              <a:t> za </a:t>
            </a:r>
            <a:r>
              <a:rPr lang="en-US" sz="2000" b="0" strike="noStrike" cap="all" spc="-1" dirty="0" err="1">
                <a:solidFill>
                  <a:srgbClr val="FFFFFF"/>
                </a:solidFill>
                <a:latin typeface="Tw Cen MT"/>
              </a:rPr>
              <a:t>saznanjem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koje</a:t>
            </a:r>
            <a:r>
              <a:rPr lang="en-US" sz="2000" b="0" strike="noStrike" cap="all" spc="-1" dirty="0">
                <a:solidFill>
                  <a:srgbClr val="FFFFFF"/>
                </a:solidFill>
                <a:latin typeface="Tw Cen MT"/>
              </a:rPr>
              <a:t> se </a:t>
            </a:r>
            <a:r>
              <a:rPr lang="en-US" sz="2000" b="0" strike="noStrike" cap="all" spc="-1" dirty="0" err="1">
                <a:solidFill>
                  <a:srgbClr val="FFFFFF"/>
                </a:solidFill>
                <a:latin typeface="Tw Cen MT"/>
              </a:rPr>
              <a:t>stiče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iz</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rezultata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navedenog</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istraživanja</a:t>
            </a:r>
            <a:r>
              <a:rPr lang="en-US" sz="2000" b="0" strike="noStrike" cap="all" spc="-1" dirty="0">
                <a:solidFill>
                  <a:srgbClr val="FFFFFF"/>
                </a:solidFill>
                <a:latin typeface="Tw Cen MT"/>
              </a:rPr>
              <a:t> i da li je </a:t>
            </a:r>
            <a:r>
              <a:rPr lang="en-US" sz="2000" b="0" strike="noStrike" cap="all" spc="-1" dirty="0" err="1">
                <a:solidFill>
                  <a:srgbClr val="FFFFFF"/>
                </a:solidFill>
                <a:latin typeface="Tw Cen MT"/>
              </a:rPr>
              <a:t>cilj</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istraživanja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definisan</a:t>
            </a:r>
            <a:r>
              <a:rPr lang="en-US" sz="2000" b="0" strike="noStrike" cap="all" spc="-1" dirty="0">
                <a:solidFill>
                  <a:srgbClr val="FFFFFF"/>
                </a:solidFill>
                <a:latin typeface="Tw Cen MT"/>
              </a:rPr>
              <a:t>.</a:t>
            </a:r>
            <a:r>
              <a:rPr lang="sr-Latn-RS" sz="2000" b="0" strike="noStrike" cap="all" spc="-1" dirty="0">
                <a:solidFill>
                  <a:srgbClr val="FFFFFF"/>
                </a:solidFill>
                <a:latin typeface="Tw Cen MT"/>
              </a:rPr>
              <a:t> TO JE DEO IZ KOGA TREBA JASNO DA PROISTIČE I DA SE NAMEĆE POTREBA ZA DODATNIM ISTRAŽIVANJEM, KOJE NUDI AUTOR U SVOM RADU KAO LOGIČAN ODGOVOR.</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Pitanje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recenzent</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može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sebi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postaviti</a:t>
            </a:r>
            <a:r>
              <a:rPr lang="en-US" sz="2000" b="0" strike="noStrike" cap="all" spc="-1" dirty="0">
                <a:solidFill>
                  <a:srgbClr val="FFFFFF"/>
                </a:solidFill>
                <a:latin typeface="Tw Cen MT"/>
              </a:rPr>
              <a:t> (a </a:t>
            </a:r>
            <a:r>
              <a:rPr lang="sr-Latn-RS" sz="2000" b="0" strike="noStrike" cap="all" spc="-1" dirty="0">
                <a:solidFill>
                  <a:srgbClr val="FFFFFF"/>
                </a:solidFill>
                <a:latin typeface="Tw Cen MT"/>
              </a:rPr>
              <a:t>TREBAO BI I SAM AUTOR PRE ODLUKE O IZVODJENJU EKSPERIMENTA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jeste</a:t>
            </a:r>
            <a:r>
              <a:rPr lang="en-US" sz="2000" b="0" strike="noStrike" cap="all" spc="-1" dirty="0">
                <a:solidFill>
                  <a:srgbClr val="FFFFFF"/>
                </a:solidFill>
                <a:latin typeface="Tw Cen MT"/>
              </a:rPr>
              <a:t> – </a:t>
            </a:r>
            <a:r>
              <a:rPr lang="sr-Latn-RS" sz="2000" b="0" strike="noStrike" cap="all" spc="-1" dirty="0">
                <a:solidFill>
                  <a:srgbClr val="FFFFFF"/>
                </a:solidFill>
                <a:latin typeface="Tw Cen MT"/>
              </a:rPr>
              <a:t>KAKAV I KOLIKI JE DOPRINOS NAŠEG ISTRAŽIVANJA, KOLIKO ĆE STRUČNA JAVNOST BITI ZAINTERESOVANA ZA REZULTATE RADA, KAO I NAJVAŽNIJE PITANJE; KAKVU PRAKTIČNU PRIMENU MOGU IMATI REZULTATI ISTRAŽIVANJA</a:t>
            </a:r>
            <a:r>
              <a:rPr lang="en-US" sz="2000" b="0" strike="noStrike" cap="all" spc="-1" dirty="0">
                <a:solidFill>
                  <a:srgbClr val="FFFFFF"/>
                </a:solidFill>
                <a:latin typeface="Tw Cen MT"/>
              </a:rPr>
              <a:t>?</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Materijal i metode</a:t>
            </a:r>
            <a:endParaRPr lang="en-US" sz="3600" b="0" strike="noStrike" spc="-1">
              <a:solidFill>
                <a:srgbClr val="FFFFFF"/>
              </a:solidFill>
              <a:latin typeface="Tw Cen MT"/>
            </a:endParaRPr>
          </a:p>
        </p:txBody>
      </p:sp>
      <p:sp>
        <p:nvSpPr>
          <p:cNvPr id="174"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Pri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oceni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ovog</a:t>
            </a:r>
            <a:r>
              <a:rPr lang="en-US" sz="2000" b="0" strike="noStrike" cap="all" spc="-1" dirty="0">
                <a:solidFill>
                  <a:srgbClr val="FFFFFF"/>
                </a:solidFill>
                <a:latin typeface="Tw Cen MT"/>
              </a:rPr>
              <a:t> dela </a:t>
            </a:r>
            <a:r>
              <a:rPr lang="en-US" sz="2000" b="0" strike="noStrike" cap="all" spc="-1" dirty="0" err="1">
                <a:solidFill>
                  <a:srgbClr val="FFFFFF"/>
                </a:solidFill>
                <a:latin typeface="Tw Cen MT"/>
              </a:rPr>
              <a:t>rada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treba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ustanoviti</a:t>
            </a:r>
            <a:r>
              <a:rPr lang="en-US" sz="2000" b="0" strike="noStrike" cap="all" spc="-1" dirty="0">
                <a:solidFill>
                  <a:srgbClr val="FFFFFF"/>
                </a:solidFill>
                <a:latin typeface="Tw Cen MT"/>
              </a:rPr>
              <a:t> da li </a:t>
            </a:r>
            <a:r>
              <a:rPr lang="en-US" sz="2000" b="0" strike="noStrike" cap="all" spc="-1" dirty="0" err="1">
                <a:solidFill>
                  <a:srgbClr val="FFFFFF"/>
                </a:solidFill>
                <a:latin typeface="Tw Cen MT"/>
              </a:rPr>
              <a:t>su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izabrani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eksperimenti</a:t>
            </a:r>
            <a:r>
              <a:rPr lang="en-US" sz="2000" b="0" strike="noStrike" cap="all" spc="-1" dirty="0">
                <a:solidFill>
                  <a:srgbClr val="FFFFFF"/>
                </a:solidFill>
                <a:latin typeface="Tw Cen MT"/>
              </a:rPr>
              <a:t>/</a:t>
            </a:r>
            <a:r>
              <a:rPr lang="en-US" sz="2000" b="0" strike="noStrike" cap="all" spc="-1" dirty="0" err="1">
                <a:solidFill>
                  <a:srgbClr val="FFFFFF"/>
                </a:solidFill>
                <a:latin typeface="Tw Cen MT"/>
              </a:rPr>
              <a:t>metodi</a:t>
            </a:r>
            <a:r>
              <a:rPr lang="en-US" sz="2000" b="0" strike="noStrike" cap="all" spc="-1" dirty="0">
                <a:solidFill>
                  <a:srgbClr val="FFFFFF"/>
                </a:solidFill>
                <a:latin typeface="Tw Cen MT"/>
              </a:rPr>
              <a:t>/</a:t>
            </a:r>
            <a:r>
              <a:rPr lang="en-US" sz="2000" b="0" strike="noStrike" cap="all" spc="-1" dirty="0" err="1">
                <a:solidFill>
                  <a:srgbClr val="FFFFFF"/>
                </a:solidFill>
                <a:latin typeface="Tw Cen MT"/>
              </a:rPr>
              <a:t>tehnike</a:t>
            </a:r>
            <a:r>
              <a:rPr lang="sr-Latn-RS" sz="2000" cap="all" spc="-1" dirty="0">
                <a:solidFill>
                  <a:srgbClr val="FFFFFF"/>
                </a:solidFill>
                <a:latin typeface="Tw Cen MT"/>
              </a:rPr>
              <a:t> ADEKVATNI</a:t>
            </a:r>
            <a:r>
              <a:rPr lang="en-US" sz="2000" b="0" strike="noStrike" cap="all" spc="-1" dirty="0">
                <a:solidFill>
                  <a:srgbClr val="FFFFFF"/>
                </a:solidFill>
                <a:latin typeface="Tw Cen MT"/>
              </a:rPr>
              <a:t>, da li </a:t>
            </a:r>
            <a:r>
              <a:rPr lang="sr-Latn-RS" sz="2000" b="0" strike="noStrike" cap="all" spc="-1" dirty="0">
                <a:solidFill>
                  <a:srgbClr val="FFFFFF"/>
                </a:solidFill>
                <a:latin typeface="Tw Cen MT"/>
              </a:rPr>
              <a:t>SU LOGIČNO I STRUČNO SPROVEDENI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postoji</a:t>
            </a:r>
            <a:r>
              <a:rPr lang="en-US" sz="2000" b="0" strike="noStrike" cap="all" spc="-1" dirty="0">
                <a:solidFill>
                  <a:srgbClr val="FFFFFF"/>
                </a:solidFill>
                <a:latin typeface="Tw Cen MT"/>
              </a:rPr>
              <a:t> li </a:t>
            </a:r>
            <a:r>
              <a:rPr lang="en-US" sz="2000" b="0" strike="noStrike" cap="all" spc="-1" dirty="0" err="1">
                <a:solidFill>
                  <a:srgbClr val="FFFFFF"/>
                </a:solidFill>
                <a:latin typeface="Tw Cen MT"/>
              </a:rPr>
              <a:t>kontrola</a:t>
            </a:r>
            <a:r>
              <a:rPr lang="sr-Latn-RS" sz="2000" cap="all" spc="-1" dirty="0">
                <a:solidFill>
                  <a:srgbClr val="FFFFFF"/>
                </a:solidFill>
                <a:latin typeface="Tw Cen MT"/>
              </a:rPr>
              <a:t>,</a:t>
            </a:r>
            <a:r>
              <a:rPr lang="en-US" sz="2000" b="0" strike="noStrike" cap="all" spc="-1" dirty="0">
                <a:solidFill>
                  <a:srgbClr val="FFFFFF"/>
                </a:solidFill>
                <a:latin typeface="Tw Cen MT"/>
              </a:rPr>
              <a:t> da li je dobro </a:t>
            </a:r>
            <a:r>
              <a:rPr lang="en-US" sz="2000" b="0" strike="noStrike" cap="all" spc="-1" dirty="0" err="1">
                <a:solidFill>
                  <a:srgbClr val="FFFFFF"/>
                </a:solidFill>
                <a:latin typeface="Tw Cen MT"/>
              </a:rPr>
              <a:t>izabrana</a:t>
            </a:r>
            <a:r>
              <a:rPr lang="sr-Latn-RS" sz="2000" b="0" strike="noStrike" cap="all" spc="-1" dirty="0">
                <a:solidFill>
                  <a:srgbClr val="FFFFFF"/>
                </a:solidFill>
                <a:latin typeface="Tw Cen MT"/>
              </a:rPr>
              <a:t>, DA LI JE VRŠENA RANDOMIZACIJA, OBEZBEDJENA NEPRISTRASNOST U ISPITIVANJU, KOJE METODE OBRADE PODATAKA SU KORIŠĆENE</a:t>
            </a:r>
            <a:endParaRPr lang="en-US" sz="2000" b="0" strike="noStrike" cap="all" spc="-1" dirty="0">
              <a:solidFill>
                <a:srgbClr val="FFFFFF"/>
              </a:solidFill>
              <a:latin typeface="Tw Cen MT"/>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913680" y="618480"/>
            <a:ext cx="10364040" cy="1595880"/>
          </a:xfrm>
          <a:prstGeom prst="rect">
            <a:avLst/>
          </a:prstGeom>
          <a:noFill/>
          <a:ln>
            <a:noFill/>
          </a:ln>
        </p:spPr>
        <p:txBody>
          <a:bodyPr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3600" b="0" i="0" u="none" strike="noStrike" kern="1200" cap="none" spc="-1" normalizeH="0" baseline="0" noProof="0">
                <a:ln>
                  <a:noFill/>
                </a:ln>
                <a:solidFill>
                  <a:srgbClr val="FFFFFF"/>
                </a:solidFill>
                <a:effectLst/>
                <a:uLnTx/>
                <a:uFillTx/>
                <a:latin typeface="Tw Cen MT"/>
                <a:ea typeface="+mn-ea"/>
                <a:cs typeface="+mn-cs"/>
              </a:rPr>
              <a:t>RECENZIRANJE NAUČNOG RADA</a:t>
            </a:r>
            <a:endParaRPr kumimoji="0" lang="en-US" sz="3600" b="0" i="0" u="none" strike="noStrike" kern="1200" cap="none" spc="-1" normalizeH="0" baseline="0" noProof="0" dirty="0">
              <a:ln>
                <a:noFill/>
              </a:ln>
              <a:solidFill>
                <a:srgbClr val="FFFFFF"/>
              </a:solidFill>
              <a:effectLst/>
              <a:uLnTx/>
              <a:uFillTx/>
              <a:latin typeface="Tw Cen MT"/>
              <a:ea typeface="+mn-ea"/>
              <a:cs typeface="+mn-cs"/>
            </a:endParaRPr>
          </a:p>
        </p:txBody>
      </p:sp>
      <p:sp>
        <p:nvSpPr>
          <p:cNvPr id="176"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Rezultati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moraju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jasno</a:t>
            </a:r>
            <a:r>
              <a:rPr lang="sr-Latn-RS" sz="2000" b="0" strike="noStrike" cap="all" spc="-1" dirty="0">
                <a:solidFill>
                  <a:srgbClr val="FFFFFF"/>
                </a:solidFill>
                <a:latin typeface="Tw Cen MT"/>
              </a:rPr>
              <a:t>, KONCIZNO</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logično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prikazani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interpretacija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ubedljiva</a:t>
            </a:r>
            <a:r>
              <a:rPr lang="en-US" sz="2000" b="0" strike="noStrike" cap="all" spc="-1" dirty="0">
                <a:solidFill>
                  <a:srgbClr val="FFFFFF"/>
                </a:solidFill>
                <a:latin typeface="Tw Cen MT"/>
              </a:rPr>
              <a:t> i </a:t>
            </a:r>
            <a:r>
              <a:rPr lang="sr-Latn-RS" sz="2000" b="0" strike="noStrike" cap="all" spc="-1" dirty="0">
                <a:solidFill>
                  <a:srgbClr val="FFFFFF"/>
                </a:solidFill>
                <a:latin typeface="Tw Cen MT"/>
              </a:rPr>
              <a:t>ZASNOVANA NA DOKAZIMA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dokazima</a:t>
            </a:r>
            <a:r>
              <a:rPr lang="en-US" sz="2000" b="0" strike="noStrike" cap="all" spc="-1" dirty="0">
                <a:solidFill>
                  <a:srgbClr val="FFFFFF"/>
                </a:solidFill>
                <a:latin typeface="Tw Cen MT"/>
              </a:rPr>
              <a:t>, a </a:t>
            </a:r>
            <a:r>
              <a:rPr lang="en-US" sz="2000" b="0" strike="noStrike" cap="all" spc="-1" dirty="0" err="1">
                <a:solidFill>
                  <a:srgbClr val="FFFFFF"/>
                </a:solidFill>
                <a:latin typeface="Tw Cen MT"/>
              </a:rPr>
              <a:t>diskusija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LOGIČNA</a:t>
            </a:r>
            <a:r>
              <a:rPr lang="en-US" sz="2000" b="0" strike="noStrike" cap="all" spc="-1" dirty="0">
                <a:solidFill>
                  <a:srgbClr val="FFFFFF"/>
                </a:solidFill>
                <a:latin typeface="Tw Cen MT"/>
              </a:rPr>
              <a:t> i u </a:t>
            </a:r>
            <a:r>
              <a:rPr lang="en-US" sz="2000" b="0" strike="noStrike" cap="all" spc="-1" dirty="0" err="1">
                <a:solidFill>
                  <a:srgbClr val="FFFFFF"/>
                </a:solidFill>
                <a:latin typeface="Tw Cen MT"/>
              </a:rPr>
              <a:t>skladu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RADNOM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hipotezom</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ciljem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rada</a:t>
            </a:r>
            <a:endParaRPr lang="en-US" sz="2000" b="0" strike="noStrike" cap="all" spc="-1" dirty="0">
              <a:solidFill>
                <a:srgbClr val="FFFFFF"/>
              </a:solidFill>
              <a:latin typeface="Tw Cen M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zaključak</a:t>
            </a:r>
            <a:endParaRPr lang="en-US" sz="3600" b="0" strike="noStrike" spc="-1">
              <a:solidFill>
                <a:srgbClr val="FFFFFF"/>
              </a:solidFill>
              <a:latin typeface="Tw Cen MT"/>
            </a:endParaRPr>
          </a:p>
        </p:txBody>
      </p:sp>
      <p:sp>
        <p:nvSpPr>
          <p:cNvPr id="178"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sr-Latn-RS" sz="2000" b="0" strike="noStrike" cap="all" spc="-1" dirty="0">
                <a:solidFill>
                  <a:srgbClr val="FFFFFF"/>
                </a:solidFill>
                <a:latin typeface="Tw Cen MT"/>
              </a:rPr>
              <a:t>ZAKLJUČAK JE „ZAČIN“ SVAKOG RADA</a:t>
            </a:r>
            <a:r>
              <a:rPr lang="en-US" sz="2000" b="0" strike="noStrike" cap="all" spc="-1" dirty="0">
                <a:solidFill>
                  <a:srgbClr val="FFFFFF"/>
                </a:solidFill>
                <a:latin typeface="Tw Cen MT"/>
              </a:rPr>
              <a:t>. On mora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jasno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saopšten</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KONCIZAN, RAZUMLJIV, </a:t>
            </a:r>
            <a:r>
              <a:rPr lang="en-US" sz="2000" b="0" strike="noStrike" cap="all" spc="-1" dirty="0" err="1">
                <a:solidFill>
                  <a:srgbClr val="FFFFFF"/>
                </a:solidFill>
                <a:latin typeface="Tw Cen MT"/>
              </a:rPr>
              <a:t>direktno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povezan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postavljenim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ciljem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istraživanja</a:t>
            </a:r>
            <a:r>
              <a:rPr lang="en-US" sz="2000" b="0" strike="noStrike" cap="all" spc="-1" dirty="0">
                <a:solidFill>
                  <a:srgbClr val="FFFFFF"/>
                </a:solidFill>
                <a:latin typeface="Tw Cen MT"/>
              </a:rPr>
              <a:t> i da </a:t>
            </a:r>
            <a:r>
              <a:rPr lang="en-US" sz="2000" b="0" strike="noStrike" cap="all" spc="-1" dirty="0" err="1">
                <a:solidFill>
                  <a:srgbClr val="FFFFFF"/>
                </a:solidFill>
                <a:latin typeface="Tw Cen MT"/>
              </a:rPr>
              <a:t>logično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proistič</a:t>
            </a:r>
            <a:r>
              <a:rPr lang="sr-Latn-RS" sz="2000" b="0" strike="noStrike" cap="all" spc="-1" dirty="0">
                <a:solidFill>
                  <a:srgbClr val="FFFFFF"/>
                </a:solidFill>
                <a:latin typeface="Tw Cen MT"/>
              </a:rPr>
              <a:t>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iz</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prikazanih</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rezultata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potkrepljen</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podacima</a:t>
            </a:r>
            <a:r>
              <a:rPr lang="en-US" sz="2000" b="0" strike="noStrike" cap="all" spc="-1" dirty="0">
                <a:solidFill>
                  <a:srgbClr val="FFFFFF"/>
                </a:solidFill>
                <a:latin typeface="Tw Cen MT"/>
              </a:rPr>
              <a:t>,</a:t>
            </a:r>
            <a:r>
              <a:rPr lang="sr-Latn-RS" sz="2000" b="0" strike="noStrike" cap="all" spc="-1" dirty="0">
                <a:solidFill>
                  <a:srgbClr val="FFFFFF"/>
                </a:solidFill>
                <a:latin typeface="Tw Cen MT"/>
              </a:rPr>
              <a:t> ZASNOVAN NA DOKAZIMA, DA SE NAMEĆE IZ DISKUSIJE I UKAZUJE NA PRAKTIČNI ZNAČAJ I SVRHU ČITAVOG ISTRAŽIVANJA</a:t>
            </a:r>
            <a:endParaRPr lang="en-US" sz="2000" b="0" strike="noStrike" cap="all" spc="-1" dirty="0">
              <a:solidFill>
                <a:srgbClr val="FFFFFF"/>
              </a:solidFill>
              <a:latin typeface="Tw Cen M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Forma recenzije</a:t>
            </a:r>
            <a:endParaRPr lang="en-US" sz="3600" b="0" strike="noStrike" spc="-1">
              <a:solidFill>
                <a:srgbClr val="FFFFFF"/>
              </a:solidFill>
              <a:latin typeface="Tw Cen MT"/>
            </a:endParaRPr>
          </a:p>
        </p:txBody>
      </p:sp>
      <p:sp>
        <p:nvSpPr>
          <p:cNvPr id="180" name="TextShape 2"/>
          <p:cNvSpPr txBox="1"/>
          <p:nvPr/>
        </p:nvSpPr>
        <p:spPr>
          <a:xfrm>
            <a:off x="913680" y="2367000"/>
            <a:ext cx="10363320" cy="3423600"/>
          </a:xfrm>
          <a:prstGeom prst="rect">
            <a:avLst/>
          </a:prstGeom>
          <a:noFill/>
          <a:ln>
            <a:noFill/>
          </a:ln>
        </p:spPr>
        <p:txBody>
          <a:bodyPr>
            <a:normAutofit fontScale="975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Mnogi časopisi recenzentima na raspolaganje stavljaju recenzentski list sa definisanim pitanjima, koja uredniku pomažu u donošenju konačne odluke, a autorima u eventualnoj ispravci rad. Na većinu pitanja treba odgovoriti izborom jedne od ponuđenih opcija. Po pravilu, recenzentski list sadrži i deo u koji je moguće uneti tekst u slobodnoj formi. Obično jedan namenjen autorima (i uredniku) i drugi samo za urednika (poverljiva komunikacija).Poželjno je da recenzent i autorima i uredniku obrazloži odgovore koji ukazuju kako treba ispravljati rukopis, da što detaljnije opiše svaku svoju primedbu, sugestiju, zapažanje.</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TextShape 1"/>
          <p:cNvSpPr txBox="1"/>
          <p:nvPr/>
        </p:nvSpPr>
        <p:spPr>
          <a:xfrm>
            <a:off x="913680" y="618480"/>
            <a:ext cx="10364040" cy="1595880"/>
          </a:xfrm>
          <a:prstGeom prst="rect">
            <a:avLst/>
          </a:prstGeom>
          <a:noFill/>
          <a:ln>
            <a:noFill/>
          </a:ln>
        </p:spPr>
        <p:txBody>
          <a:bodyPr anchor="ctr">
            <a:noAutofit/>
          </a:bodyPr>
          <a:lstStyle/>
          <a:p>
            <a:endParaRPr lang="en-US" sz="1800" b="0" strike="noStrike" spc="-1">
              <a:solidFill>
                <a:srgbClr val="FFFFFF"/>
              </a:solidFill>
              <a:latin typeface="Tw Cen MT"/>
            </a:endParaRPr>
          </a:p>
        </p:txBody>
      </p:sp>
      <p:sp>
        <p:nvSpPr>
          <p:cNvPr id="182"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dirty="0" err="1">
                <a:solidFill>
                  <a:srgbClr val="FFFFFF"/>
                </a:solidFill>
                <a:latin typeface="Tw Cen MT"/>
              </a:rPr>
              <a:t>Postoje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časopisi</a:t>
            </a:r>
            <a:r>
              <a:rPr lang="en-US" sz="2000" b="0" strike="noStrike" cap="all" spc="-1" dirty="0">
                <a:solidFill>
                  <a:srgbClr val="FFFFFF"/>
                </a:solidFill>
                <a:latin typeface="Tw Cen MT"/>
              </a:rPr>
              <a:t> koji </a:t>
            </a:r>
            <a:r>
              <a:rPr lang="en-US" sz="2000" b="0" strike="noStrike" cap="all" spc="-1" dirty="0" err="1">
                <a:solidFill>
                  <a:srgbClr val="FFFFFF"/>
                </a:solidFill>
                <a:latin typeface="Tw Cen MT"/>
              </a:rPr>
              <a:t>plaćaju</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recenzente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ali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uglavnom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relativno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simboličnim</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sumama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mada</a:t>
            </a:r>
            <a:r>
              <a:rPr lang="en-US" sz="2000" b="0" strike="noStrike" cap="all" spc="-1" dirty="0">
                <a:solidFill>
                  <a:srgbClr val="FFFFFF"/>
                </a:solidFill>
                <a:latin typeface="Tw Cen MT"/>
              </a:rPr>
              <a:t> je I to </a:t>
            </a:r>
            <a:r>
              <a:rPr lang="en-US" sz="2000" b="0" strike="noStrike" cap="all" spc="-1" dirty="0" err="1">
                <a:solidFill>
                  <a:srgbClr val="FFFFFF"/>
                </a:solidFill>
                <a:latin typeface="Tw Cen MT"/>
              </a:rPr>
              <a:t>opasno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jer</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stimuliše</a:t>
            </a:r>
            <a:r>
              <a:rPr lang="en-US" sz="2000" b="0" strike="noStrike" cap="all" spc="-1" dirty="0">
                <a:solidFill>
                  <a:srgbClr val="FFFFFF"/>
                </a:solidFill>
                <a:latin typeface="Tw Cen MT"/>
              </a:rPr>
              <a:t> I </a:t>
            </a:r>
            <a:r>
              <a:rPr lang="en-US" sz="2000" b="0" strike="noStrike" cap="all" spc="-1" dirty="0" err="1">
                <a:solidFill>
                  <a:srgbClr val="FFFFFF"/>
                </a:solidFill>
                <a:latin typeface="Tw Cen MT"/>
              </a:rPr>
              <a:t>nedovoljno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kompetetntne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recenzente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zbog</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novčane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naknade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tako</a:t>
            </a:r>
            <a:r>
              <a:rPr lang="en-US" sz="2000" b="0" strike="noStrike" cap="all" spc="-1" dirty="0">
                <a:solidFill>
                  <a:srgbClr val="FFFFFF"/>
                </a:solidFill>
                <a:latin typeface="Tw Cen MT"/>
              </a:rPr>
              <a:t> da </a:t>
            </a:r>
            <a:r>
              <a:rPr lang="en-US" sz="2000" b="0" strike="noStrike" cap="all" spc="-1" dirty="0" err="1">
                <a:solidFill>
                  <a:srgbClr val="FFFFFF"/>
                </a:solidFill>
                <a:latin typeface="Tw Cen MT"/>
              </a:rPr>
              <a:t>novac</a:t>
            </a:r>
            <a:r>
              <a:rPr lang="en-US" sz="2000" b="0" strike="noStrike" cap="all" spc="-1" dirty="0">
                <a:solidFill>
                  <a:srgbClr val="FFFFFF"/>
                </a:solidFill>
                <a:latin typeface="Tw Cen MT"/>
              </a:rPr>
              <a:t> ne </a:t>
            </a:r>
            <a:r>
              <a:rPr lang="en-US" sz="2000" b="0" strike="noStrike" cap="all" spc="-1" dirty="0" err="1">
                <a:solidFill>
                  <a:srgbClr val="FFFFFF"/>
                </a:solidFill>
                <a:latin typeface="Tw Cen MT"/>
              </a:rPr>
              <a:t>sme</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biti</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motiv</a:t>
            </a:r>
            <a:r>
              <a:rPr lang="sr-Latn-RS" sz="2000" cap="all" spc="-1" dirty="0">
                <a:solidFill>
                  <a:srgbClr val="FFFFFF"/>
                </a:solidFill>
                <a:latin typeface="Tw Cen MT"/>
              </a:rPr>
              <a:t>.</a:t>
            </a:r>
            <a:r>
              <a:rPr lang="en-US" sz="2000" b="0" strike="noStrike" cap="all" spc="-1" dirty="0">
                <a:solidFill>
                  <a:srgbClr val="FFFFFF"/>
                </a:solidFill>
                <a:latin typeface="Tw Cen MT"/>
              </a:rPr>
              <a:t> </a:t>
            </a:r>
            <a:r>
              <a:rPr lang="sr-Latn-RS" sz="2000" b="0" strike="noStrike" cap="all" spc="-1" dirty="0">
                <a:solidFill>
                  <a:srgbClr val="FFFFFF"/>
                </a:solidFill>
                <a:latin typeface="Tw Cen MT"/>
              </a:rPr>
              <a:t>RECENZIRANJE RADA TREBA ZA RECENZENTA DA BUDE ČAST I PRIVILEGIJA, JER GA STRUČNA JAVNOST PREPOZNAJE KAO EKSPERTA U SVOJOJ OBLASTI, A TAKODJE TREBA I OBRAZOVANJE I EDUKACIJA KOLEGA DA MU BUDE DOVOLJAN MOTIV ZA ZAHTEVAN I NAPORAN RAD KAO ŠTO JE RECENZIRANJE. </a:t>
            </a:r>
            <a:r>
              <a:rPr lang="en-US" sz="2000" b="0" strike="noStrike" cap="all" spc="-1" dirty="0" err="1">
                <a:solidFill>
                  <a:srgbClr val="FFFFFF"/>
                </a:solidFill>
                <a:latin typeface="Tw Cen MT"/>
              </a:rPr>
              <a:t>kao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alternativa</a:t>
            </a:r>
            <a:r>
              <a:rPr lang="en-US" sz="2000" b="0" strike="noStrike" cap="all" spc="-1" dirty="0">
                <a:solidFill>
                  <a:srgbClr val="FFFFFF"/>
                </a:solidFill>
                <a:latin typeface="Tw Cen MT"/>
              </a:rPr>
              <a:t> se </a:t>
            </a:r>
            <a:r>
              <a:rPr lang="en-US" sz="2000" b="0" strike="noStrike" cap="all" spc="-1" dirty="0" err="1">
                <a:solidFill>
                  <a:srgbClr val="FFFFFF"/>
                </a:solidFill>
                <a:latin typeface="Tw Cen MT"/>
              </a:rPr>
              <a:t>javlja</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mogućnost</a:t>
            </a:r>
            <a:r>
              <a:rPr lang="en-US" sz="2000" b="0" strike="noStrike" cap="all" spc="-1" dirty="0">
                <a:solidFill>
                  <a:srgbClr val="FFFFFF"/>
                </a:solidFill>
                <a:latin typeface="Tw Cen MT"/>
              </a:rPr>
              <a:t> za </a:t>
            </a:r>
            <a:r>
              <a:rPr lang="en-US" sz="2000" b="0" strike="noStrike" cap="all" spc="-1" dirty="0" err="1">
                <a:solidFill>
                  <a:srgbClr val="FFFFFF"/>
                </a:solidFill>
                <a:latin typeface="Tw Cen MT"/>
              </a:rPr>
              <a:t>stručno</a:t>
            </a:r>
            <a:r>
              <a:rPr lang="en-US" sz="2000" b="0" strike="noStrike" cap="all" spc="-1" dirty="0">
                <a:solidFill>
                  <a:srgbClr val="FFFFFF"/>
                </a:solidFill>
                <a:latin typeface="Tw Cen MT"/>
              </a:rPr>
              <a:t> I </a:t>
            </a:r>
            <a:r>
              <a:rPr lang="sr-Latn-RS" sz="2000" b="0" strike="noStrike" cap="all" spc="-1" dirty="0">
                <a:solidFill>
                  <a:srgbClr val="FFFFFF"/>
                </a:solidFill>
                <a:latin typeface="Tw Cen MT"/>
              </a:rPr>
              <a:t>AKADEMSKO</a:t>
            </a:r>
            <a:r>
              <a:rPr lang="en-US" sz="2000" b="0" strike="noStrike" cap="all" spc="-1" dirty="0">
                <a:solidFill>
                  <a:srgbClr val="FFFFFF"/>
                </a:solidFill>
                <a:latin typeface="Tw Cen MT"/>
              </a:rPr>
              <a:t> </a:t>
            </a:r>
            <a:r>
              <a:rPr lang="en-US" sz="2000" b="0" strike="noStrike" cap="all" spc="-1" dirty="0" err="1">
                <a:solidFill>
                  <a:srgbClr val="FFFFFF"/>
                </a:solidFill>
                <a:latin typeface="Tw Cen MT"/>
              </a:rPr>
              <a:t>napredovanje</a:t>
            </a:r>
            <a:r>
              <a:rPr lang="sr-Latn-RS" sz="2000" b="0" strike="noStrike" cap="all" spc="-1" dirty="0">
                <a:solidFill>
                  <a:srgbClr val="FFFFFF"/>
                </a:solidFill>
                <a:latin typeface="Tw Cen MT"/>
              </a:rPr>
              <a:t> RECENZENTA, BUDUĆI DA JE RECENZIRANJE NAUČNIH RADOVA ČESTO JEDAN OD VAŽNIH USLOVA ZA IZBOR U VIŠE NAUČNO ILI STRUČNO ZVANJE</a:t>
            </a:r>
            <a:endParaRPr lang="en-US" sz="2000" b="0" strike="noStrike" cap="all" spc="-1" dirty="0">
              <a:solidFill>
                <a:srgbClr val="FFFFFF"/>
              </a:solidFill>
              <a:latin typeface="Tw Cen M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5DD5BC2-A8E7-4CAD-955A-3807355EC97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17" name="Rectangle 16">
            <a:extLst>
              <a:ext uri="{FF2B5EF4-FFF2-40B4-BE49-F238E27FC236}">
                <a16:creationId xmlns:a16="http://schemas.microsoft.com/office/drawing/2014/main" id="{6DC4C138-BBE2-4601-9B27-F6960A44C5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1">
            <a:extLst>
              <a:ext uri="{FF2B5EF4-FFF2-40B4-BE49-F238E27FC236}">
                <a16:creationId xmlns:a16="http://schemas.microsoft.com/office/drawing/2014/main" id="{F6555DCA-BE6B-44B7-A0E9-3DF12F9306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9308" y="562356"/>
            <a:ext cx="11073384" cy="5733288"/>
          </a:xfrm>
          <a:prstGeom prst="roundRect">
            <a:avLst>
              <a:gd name="adj" fmla="val 3242"/>
            </a:avLst>
          </a:prstGeom>
          <a:solidFill>
            <a:srgbClr val="FFFFFF"/>
          </a:solidFill>
          <a:ln w="317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11">
            <a:extLst>
              <a:ext uri="{FF2B5EF4-FFF2-40B4-BE49-F238E27FC236}">
                <a16:creationId xmlns:a16="http://schemas.microsoft.com/office/drawing/2014/main" id="{7907E280-0DE1-4EDB-A8C9-5C995CAC3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03" y="643464"/>
            <a:ext cx="10905195" cy="5571072"/>
          </a:xfrm>
          <a:prstGeom prst="roundRect">
            <a:avLst>
              <a:gd name="adj" fmla="val 2403"/>
            </a:avLst>
          </a:prstGeom>
          <a:solidFill>
            <a:srgbClr val="FFFFFF"/>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Slika 9" descr="Slika na kojoj se nalazi tekst, vizit-karta&#10;&#10;Opis je automatski generisan">
            <a:extLst>
              <a:ext uri="{FF2B5EF4-FFF2-40B4-BE49-F238E27FC236}">
                <a16:creationId xmlns:a16="http://schemas.microsoft.com/office/drawing/2014/main" id="{1CF6B85E-83EF-4B75-BEB0-6288E140F2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8336" y="873252"/>
            <a:ext cx="6815328" cy="5111496"/>
          </a:xfrm>
          <a:prstGeom prst="rect">
            <a:avLst/>
          </a:prstGeom>
          <a:ln w="31750" cap="sq">
            <a:noFill/>
            <a:miter lim="800000"/>
          </a:ln>
        </p:spPr>
      </p:pic>
    </p:spTree>
    <p:extLst>
      <p:ext uri="{BB962C8B-B14F-4D97-AF65-F5344CB8AC3E}">
        <p14:creationId xmlns:p14="http://schemas.microsoft.com/office/powerpoint/2010/main" val="31323973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Tehnika recenzije</a:t>
            </a:r>
          </a:p>
        </p:txBody>
      </p:sp>
      <p:sp>
        <p:nvSpPr>
          <p:cNvPr id="95"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Po pristizanju rada uredjivačkom odboru časopisa urednik bira recenzente sa ciljem donošenja odluke o daljoj sudbini rada – odbijanje ili publikovanje (bez ili sa korekcijom). Treba naglasiti da glavni urednik imao neotudjivo pravo da ukoliko proceni da rad nema dovoljno kvaliteta ili tematski ne odgovara problematici relevantnoj za časopis, diskvalifikuje rad iz dalje procedure, tj. Odbije njegovu recenziju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Recenzija naučnog rada</a:t>
            </a:r>
          </a:p>
        </p:txBody>
      </p:sp>
      <p:sp>
        <p:nvSpPr>
          <p:cNvPr id="97" name="TextShape 2"/>
          <p:cNvSpPr txBox="1"/>
          <p:nvPr/>
        </p:nvSpPr>
        <p:spPr>
          <a:xfrm>
            <a:off x="913680" y="2367000"/>
            <a:ext cx="10363320" cy="3423600"/>
          </a:xfrm>
          <a:prstGeom prst="rect">
            <a:avLst/>
          </a:prstGeom>
          <a:noFill/>
          <a:ln>
            <a:noFill/>
          </a:ln>
        </p:spPr>
        <p:txBody>
          <a:bodyPr>
            <a:noAutofit/>
          </a:bodyPr>
          <a:lstStyle/>
          <a:p>
            <a:pPr>
              <a:lnSpc>
                <a:spcPct val="120000"/>
              </a:lnSpc>
              <a:spcBef>
                <a:spcPts val="1001"/>
              </a:spcBef>
            </a:pPr>
            <a:r>
              <a:rPr lang="en-US" sz="2000" b="0" strike="noStrike" cap="all" spc="-1">
                <a:solidFill>
                  <a:srgbClr val="FFFFFF"/>
                </a:solidFill>
                <a:latin typeface="Tw Cen MT"/>
              </a:rPr>
              <a:t>Od recenzenta se ne očekuje da ponovo izvrši ekperiment, već da na osnovu svog znanja zasnovanog na dokazima i iskustva proceni vrednost, verodostojnost I značaj prezentovanih podataka i rezultata. Takodje, recenzent je dužan da prostudira kritički I objektivno svaki deo rada, ukazujući na njegove eventualne nedostatke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Istorijat recenzije</a:t>
            </a:r>
          </a:p>
        </p:txBody>
      </p:sp>
      <p:sp>
        <p:nvSpPr>
          <p:cNvPr id="99" name="TextShape 2"/>
          <p:cNvSpPr txBox="1"/>
          <p:nvPr/>
        </p:nvSpPr>
        <p:spPr>
          <a:xfrm>
            <a:off x="913680" y="2367000"/>
            <a:ext cx="10363320" cy="3423600"/>
          </a:xfrm>
          <a:prstGeom prst="rect">
            <a:avLst/>
          </a:prstGeom>
          <a:noFill/>
          <a:ln>
            <a:noFill/>
          </a:ln>
        </p:spPr>
        <p:txBody>
          <a:bodyPr>
            <a:normAutofit fontScale="90500"/>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Prvom zvaničnom recenzijom se smatra zbornik recenziranih medicinskih radova koje je objavilo kraljevsko društvo iz Edinburga 1731. godine. Sve do napretka informacionih tehnologija, pre svega interneta, sprovodilo se tkz.unutrašnje recenziranje, tj.  Recenzije su se vršile unutar uskog kruga eksperata koji su bili fizički dostupni jedni drugima, predajući rad iz ruke u ruku. Prve spoljne recenzije su primenjivali časopisi Science i Journal of the American Medical Association od 1940. godine, a tek nakon što je prva Xerox fotokopir mašina postala komercijalna 1959. godine, spoljne recenzije su postale uobičajen način rada. U eri interneta nivo razmene podataka, pa samim tim I komunikacija naučnika su postale nezamislivo lakše I brže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Istorijat recenzije</a:t>
            </a:r>
          </a:p>
        </p:txBody>
      </p:sp>
      <p:sp>
        <p:nvSpPr>
          <p:cNvPr id="101"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Pretečom onoga što danas nazivamo recenziranjem može se smatrati knjiga Etika lekara koju je napisao Išap bin Ali Al Rahvi (854-931) iz Al Rahe u Siriji. On ne govori o naučnom radu u užem smislu, ali ipak navodi mišljenja lokalnih zdravstvenih odbora, koji su imali zadatak kontrole rada lekara, “recenzirajući” njihove postupke u konkretnim slučajevima na bazi pisanih dokaza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913680" y="618480"/>
            <a:ext cx="10364040" cy="1595880"/>
          </a:xfrm>
          <a:prstGeom prst="rect">
            <a:avLst/>
          </a:prstGeom>
          <a:noFill/>
          <a:ln>
            <a:noFill/>
          </a:ln>
        </p:spPr>
        <p:txBody>
          <a:bodyPr anchor="ctr">
            <a:noAutofit/>
          </a:bodyPr>
          <a:lstStyle/>
          <a:p>
            <a:pPr algn="ctr">
              <a:lnSpc>
                <a:spcPct val="90000"/>
              </a:lnSpc>
            </a:pPr>
            <a:r>
              <a:rPr lang="en-US" sz="3600" b="0" strike="noStrike" cap="all" spc="-1">
                <a:solidFill>
                  <a:srgbClr val="FFFFFF"/>
                </a:solidFill>
                <a:latin typeface="Tw Cen MT"/>
              </a:rPr>
              <a:t>Vrste recenziranja</a:t>
            </a:r>
            <a:endParaRPr lang="en-US" sz="3600" b="0" strike="noStrike" spc="-1">
              <a:solidFill>
                <a:srgbClr val="FFFFFF"/>
              </a:solidFill>
              <a:latin typeface="Tw Cen MT"/>
            </a:endParaRPr>
          </a:p>
        </p:txBody>
      </p:sp>
      <p:sp>
        <p:nvSpPr>
          <p:cNvPr id="103" name="TextShape 2"/>
          <p:cNvSpPr txBox="1"/>
          <p:nvPr/>
        </p:nvSpPr>
        <p:spPr>
          <a:xfrm>
            <a:off x="913680" y="2367000"/>
            <a:ext cx="10363320" cy="3423600"/>
          </a:xfrm>
          <a:prstGeom prst="rect">
            <a:avLst/>
          </a:prstGeom>
          <a:noFill/>
          <a:ln>
            <a:noFill/>
          </a:ln>
        </p:spPr>
        <p:txBody>
          <a:bodyPr>
            <a:noAutofit/>
          </a:bodyPr>
          <a:lstStyle/>
          <a:p>
            <a:pPr marL="228600" indent="-228240">
              <a:lnSpc>
                <a:spcPct val="120000"/>
              </a:lnSpc>
              <a:spcBef>
                <a:spcPts val="1001"/>
              </a:spcBef>
              <a:buClr>
                <a:srgbClr val="FFFFFF"/>
              </a:buClr>
              <a:buFont typeface="Arial"/>
              <a:buChar char="•"/>
            </a:pPr>
            <a:r>
              <a:rPr lang="en-US" sz="2000" b="0" strike="noStrike" cap="all" spc="-1">
                <a:solidFill>
                  <a:srgbClr val="FFFFFF"/>
                </a:solidFill>
                <a:latin typeface="Tw Cen MT"/>
              </a:rPr>
              <a:t>Jednostruko slepo („Single Blind“)recenziranje - Recenzenti je poznat identitet autora, ali ne I vice versa, što je danas najčešće korišćeni oblik recenziranja</a:t>
            </a:r>
          </a:p>
        </p:txBody>
      </p:sp>
    </p:spTree>
  </p:cSld>
  <p:clrMapOvr>
    <a:masterClrMapping/>
  </p:clrMapOvr>
</p:sld>
</file>

<file path=ppt/theme/theme1.xml><?xml version="1.0" encoding="utf-8"?>
<a:theme xmlns:a="http://schemas.openxmlformats.org/drawingml/2006/main" name="Kondenzacija">
  <a:themeElements>
    <a:clrScheme name="Kondenzacija">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Kondenzacija">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denzacija">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
  <TotalTime>348</TotalTime>
  <Words>2939</Words>
  <Application>Microsoft Office PowerPoint</Application>
  <PresentationFormat>Široki ekran</PresentationFormat>
  <Paragraphs>93</Paragraphs>
  <Slides>48</Slides>
  <Notes>0</Notes>
  <HiddenSlides>0</HiddenSlides>
  <MMClips>0</MMClips>
  <ScaleCrop>false</ScaleCrop>
  <HeadingPairs>
    <vt:vector size="6" baseType="variant">
      <vt:variant>
        <vt:lpstr>Korišćeni fontovi</vt:lpstr>
      </vt:variant>
      <vt:variant>
        <vt:i4>4</vt:i4>
      </vt:variant>
      <vt:variant>
        <vt:lpstr>Tema</vt:lpstr>
      </vt:variant>
      <vt:variant>
        <vt:i4>1</vt:i4>
      </vt:variant>
      <vt:variant>
        <vt:lpstr>Naslovi slajdova</vt:lpstr>
      </vt:variant>
      <vt:variant>
        <vt:i4>48</vt:i4>
      </vt:variant>
    </vt:vector>
  </HeadingPairs>
  <TitlesOfParts>
    <vt:vector size="53" baseType="lpstr">
      <vt:lpstr>Arial</vt:lpstr>
      <vt:lpstr>Century Gothic</vt:lpstr>
      <vt:lpstr>Times New Roman</vt:lpstr>
      <vt:lpstr>Tw Cen MT</vt:lpstr>
      <vt:lpstr>Kondenzacija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Recenziranje naučnih radova</dc:title>
  <dc:subject/>
  <dc:creator>Danijela Cvetković</dc:creator>
  <dc:description/>
  <cp:lastModifiedBy>Danijela Cvetković</cp:lastModifiedBy>
  <cp:revision>52</cp:revision>
  <dcterms:created xsi:type="dcterms:W3CDTF">2021-03-15T22:09:50Z</dcterms:created>
  <dcterms:modified xsi:type="dcterms:W3CDTF">2021-03-21T13:43:30Z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Široki ekran</vt:lpwstr>
  </property>
  <property fmtid="{D5CDD505-2E9C-101B-9397-08002B2CF9AE}" pid="9" name="ScaleCrop">
    <vt:bool>false</vt:bool>
  </property>
  <property fmtid="{D5CDD505-2E9C-101B-9397-08002B2CF9AE}" pid="10" name="ShareDoc">
    <vt:bool>false</vt:bool>
  </property>
  <property fmtid="{D5CDD505-2E9C-101B-9397-08002B2CF9AE}" pid="11" name="Slides">
    <vt:i4>47</vt:i4>
  </property>
</Properties>
</file>